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488" r:id="rId3"/>
    <p:sldId id="512" r:id="rId4"/>
    <p:sldId id="510" r:id="rId5"/>
    <p:sldId id="513" r:id="rId6"/>
    <p:sldId id="511" r:id="rId7"/>
    <p:sldId id="508" r:id="rId8"/>
    <p:sldId id="493" r:id="rId9"/>
    <p:sldId id="505" r:id="rId10"/>
    <p:sldId id="506" r:id="rId11"/>
    <p:sldId id="507" r:id="rId12"/>
    <p:sldId id="504" r:id="rId13"/>
    <p:sldId id="489" r:id="rId14"/>
    <p:sldId id="500" r:id="rId15"/>
    <p:sldId id="502" r:id="rId16"/>
    <p:sldId id="501" r:id="rId17"/>
    <p:sldId id="498" r:id="rId18"/>
    <p:sldId id="509" r:id="rId19"/>
    <p:sldId id="285" r:id="rId20"/>
    <p:sldId id="49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9178E3C-F971-4DA6-91B5-5CC245976113}">
          <p14:sldIdLst>
            <p14:sldId id="256"/>
            <p14:sldId id="488"/>
            <p14:sldId id="512"/>
            <p14:sldId id="510"/>
            <p14:sldId id="513"/>
            <p14:sldId id="511"/>
            <p14:sldId id="508"/>
            <p14:sldId id="493"/>
            <p14:sldId id="505"/>
            <p14:sldId id="506"/>
            <p14:sldId id="507"/>
            <p14:sldId id="504"/>
            <p14:sldId id="489"/>
            <p14:sldId id="500"/>
            <p14:sldId id="502"/>
            <p14:sldId id="501"/>
            <p14:sldId id="498"/>
            <p14:sldId id="509"/>
            <p14:sldId id="285"/>
            <p14:sldId id="49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A2ED"/>
    <a:srgbClr val="1263AB"/>
    <a:srgbClr val="2483C6"/>
    <a:srgbClr val="FF6A1F"/>
    <a:srgbClr val="124E72"/>
    <a:srgbClr val="DAE3F3"/>
    <a:srgbClr val="ABD8F1"/>
    <a:srgbClr val="4E66CE"/>
    <a:srgbClr val="8FAADC"/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49" autoAdjust="0"/>
    <p:restoredTop sz="95383" autoAdjust="0"/>
  </p:normalViewPr>
  <p:slideViewPr>
    <p:cSldViewPr snapToGrid="0">
      <p:cViewPr varScale="1">
        <p:scale>
          <a:sx n="57" d="100"/>
          <a:sy n="57" d="100"/>
        </p:scale>
        <p:origin x="-1248" y="-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101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 </a:t>
            </a:r>
            <a:endParaRPr lang="en-US" altLang="zh-CN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q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3"/>
                <c:pt idx="0">
                  <c:v>train</c:v>
                </c:pt>
                <c:pt idx="1">
                  <c:v>test</c:v>
                </c:pt>
                <c:pt idx="2">
                  <c:v>valid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40000</c:v>
                </c:pt>
                <c:pt idx="1">
                  <c:v>387</c:v>
                </c:pt>
                <c:pt idx="2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2F756D-BC17-44B1-AE03-37A49EAB786A}" type="datetimeFigureOut">
              <a:rPr lang="en-US" smtClean="0"/>
              <a:pPr/>
              <a:t>2/4/2021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2E699-79A1-4FAD-B242-9A32FD7381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5737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415550-8C6B-4EA3-BB93-E37335A9F933}" type="datetimeFigureOut">
              <a:rPr lang="en-US" smtClean="0"/>
              <a:pPr/>
              <a:t>2/4/2021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BC27CD-51FF-44C8-A730-38AF290B98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6701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封面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BC27CD-51FF-44C8-A730-38AF290B9812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440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BC27CD-51FF-44C8-A730-38AF290B9812}" type="slidenum">
              <a:rPr lang="en-US" smtClean="0"/>
              <a:t>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29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277200" y="164354"/>
            <a:ext cx="9669727" cy="46134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baseline="0">
                <a:solidFill>
                  <a:srgbClr val="1263AB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YOUR HEADING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4" hasCustomPrompt="1"/>
          </p:nvPr>
        </p:nvSpPr>
        <p:spPr>
          <a:xfrm>
            <a:off x="277200" y="504000"/>
            <a:ext cx="11398474" cy="359873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buNone/>
              <a:defRPr sz="1800" b="1" baseline="0">
                <a:solidFill>
                  <a:srgbClr val="7087A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Your subheading Here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675" y="316715"/>
            <a:ext cx="1254193" cy="324000"/>
          </a:xfrm>
          <a:prstGeom prst="rect">
            <a:avLst/>
          </a:prstGeom>
        </p:spPr>
      </p:pic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64668" y="629539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403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" t="160" r="822" b="294"/>
          <a:stretch/>
        </p:blipFill>
        <p:spPr>
          <a:xfrm>
            <a:off x="0" y="-20320"/>
            <a:ext cx="12181840" cy="68783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197" y="315500"/>
            <a:ext cx="1277397" cy="324000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00100" y="1203327"/>
            <a:ext cx="10591800" cy="13112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 b="1" baseline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20305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3244327"/>
            <a:ext cx="12192000" cy="6858000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400" y="315500"/>
            <a:ext cx="1277397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983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/>
          <p:cNvSpPr/>
          <p:nvPr userDrawn="1"/>
        </p:nvSpPr>
        <p:spPr>
          <a:xfrm>
            <a:off x="451821" y="4535245"/>
            <a:ext cx="12192000" cy="6858000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400" y="315500"/>
            <a:ext cx="1277397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86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884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616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3557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8000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8335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5035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4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277200" y="164354"/>
            <a:ext cx="9669727" cy="46134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baseline="0">
                <a:solidFill>
                  <a:srgbClr val="1263AB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YOUR HEADING</a:t>
            </a:r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64668" y="629539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6519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21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277200" y="248042"/>
            <a:ext cx="9669727" cy="46134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baseline="0">
                <a:solidFill>
                  <a:srgbClr val="1263AB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YOUR HEADING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675" y="316715"/>
            <a:ext cx="1254193" cy="324000"/>
          </a:xfrm>
          <a:prstGeom prst="rect">
            <a:avLst/>
          </a:prstGeom>
        </p:spPr>
      </p:pic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64668" y="629539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23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675" y="316715"/>
            <a:ext cx="1254193" cy="324000"/>
          </a:xfrm>
          <a:prstGeom prst="rect">
            <a:avLst/>
          </a:prstGeom>
        </p:spPr>
      </p:pic>
      <p:sp>
        <p:nvSpPr>
          <p:cNvPr id="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64668" y="629539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24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675" y="316715"/>
            <a:ext cx="1254193" cy="324000"/>
          </a:xfrm>
          <a:prstGeom prst="rect">
            <a:avLst/>
          </a:prstGeom>
        </p:spPr>
      </p:pic>
      <p:sp>
        <p:nvSpPr>
          <p:cNvPr id="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64668" y="629539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348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64668" y="629539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048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400" y="315500"/>
            <a:ext cx="1277397" cy="324000"/>
          </a:xfrm>
          <a:prstGeom prst="rect">
            <a:avLst/>
          </a:prstGeom>
        </p:spPr>
      </p:pic>
      <p:sp>
        <p:nvSpPr>
          <p:cNvPr id="15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276476" y="170723"/>
            <a:ext cx="9648646" cy="390038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buNone/>
              <a:defRPr sz="2800" b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</a:t>
            </a:r>
            <a:r>
              <a:rPr lang="en-US" altLang="zh-CN"/>
              <a:t>itle</a:t>
            </a:r>
            <a:endParaRPr lang="en-US"/>
          </a:p>
        </p:txBody>
      </p:sp>
      <p:sp>
        <p:nvSpPr>
          <p:cNvPr id="17" name="文本占位符 19"/>
          <p:cNvSpPr>
            <a:spLocks noGrp="1"/>
          </p:cNvSpPr>
          <p:nvPr>
            <p:ph type="body" sz="quarter" idx="14" hasCustomPrompt="1"/>
          </p:nvPr>
        </p:nvSpPr>
        <p:spPr>
          <a:xfrm>
            <a:off x="276476" y="504000"/>
            <a:ext cx="11377392" cy="30424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64668" y="629539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532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400" y="315500"/>
            <a:ext cx="1277397" cy="324000"/>
          </a:xfrm>
          <a:prstGeom prst="rect">
            <a:avLst/>
          </a:prstGeom>
        </p:spPr>
      </p:pic>
      <p:sp>
        <p:nvSpPr>
          <p:cNvPr id="15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276476" y="282481"/>
            <a:ext cx="9648646" cy="390038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buNone/>
              <a:defRPr sz="2800" b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</a:t>
            </a:r>
            <a:r>
              <a:rPr lang="en-US" altLang="zh-CN"/>
              <a:t>itle</a:t>
            </a:r>
            <a:endParaRPr 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64668" y="629539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234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" t="266" r="1873" b="728"/>
          <a:stretch/>
        </p:blipFill>
        <p:spPr>
          <a:xfrm>
            <a:off x="-10160" y="-40640"/>
            <a:ext cx="12212320" cy="69088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 bwMode="auto">
          <a:xfrm>
            <a:off x="-10160" y="-40640"/>
            <a:ext cx="12212320" cy="69088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197" y="315500"/>
            <a:ext cx="1277397" cy="324000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762085" y="1538993"/>
            <a:ext cx="10591800" cy="13112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 hasCustomPrompt="1"/>
          </p:nvPr>
        </p:nvSpPr>
        <p:spPr>
          <a:xfrm>
            <a:off x="3051274" y="2850268"/>
            <a:ext cx="6054725" cy="69382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452646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1059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3" r:id="rId2"/>
    <p:sldLayoutId id="2147483660" r:id="rId3"/>
    <p:sldLayoutId id="2147483677" r:id="rId4"/>
    <p:sldLayoutId id="2147483678" r:id="rId5"/>
    <p:sldLayoutId id="2147483676" r:id="rId6"/>
    <p:sldLayoutId id="2147483650" r:id="rId7"/>
    <p:sldLayoutId id="2147483671" r:id="rId8"/>
    <p:sldLayoutId id="2147483675" r:id="rId9"/>
    <p:sldLayoutId id="2147483674" r:id="rId10"/>
    <p:sldLayoutId id="2147483668" r:id="rId11"/>
    <p:sldLayoutId id="2147483667" r:id="rId12"/>
    <p:sldLayoutId id="2147483651" r:id="rId13"/>
    <p:sldLayoutId id="2147483652" r:id="rId14"/>
    <p:sldLayoutId id="2147483653" r:id="rId15"/>
    <p:sldLayoutId id="2147483654" r:id="rId16"/>
    <p:sldLayoutId id="2147483655" r:id="rId17"/>
    <p:sldLayoutId id="2147483656" r:id="rId18"/>
    <p:sldLayoutId id="2147483657" r:id="rId19"/>
    <p:sldLayoutId id="2147483658" r:id="rId20"/>
    <p:sldLayoutId id="2147483659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2.png"/><Relationship Id="rId18" Type="http://schemas.openxmlformats.org/officeDocument/2006/relationships/image" Target="../media/image87.png"/><Relationship Id="rId26" Type="http://schemas.openxmlformats.org/officeDocument/2006/relationships/image" Target="../media/image95.png"/><Relationship Id="rId39" Type="http://schemas.openxmlformats.org/officeDocument/2006/relationships/image" Target="../media/image108.png"/><Relationship Id="rId21" Type="http://schemas.openxmlformats.org/officeDocument/2006/relationships/image" Target="../media/image90.png"/><Relationship Id="rId34" Type="http://schemas.openxmlformats.org/officeDocument/2006/relationships/image" Target="../media/image103.png"/><Relationship Id="rId42" Type="http://schemas.openxmlformats.org/officeDocument/2006/relationships/image" Target="../media/image111.png"/><Relationship Id="rId47" Type="http://schemas.openxmlformats.org/officeDocument/2006/relationships/image" Target="../media/image116.png"/><Relationship Id="rId50" Type="http://schemas.openxmlformats.org/officeDocument/2006/relationships/image" Target="../media/image119.png"/><Relationship Id="rId55" Type="http://schemas.openxmlformats.org/officeDocument/2006/relationships/image" Target="../media/image124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5" Type="http://schemas.openxmlformats.org/officeDocument/2006/relationships/image" Target="../media/image94.png"/><Relationship Id="rId33" Type="http://schemas.openxmlformats.org/officeDocument/2006/relationships/image" Target="../media/image102.png"/><Relationship Id="rId38" Type="http://schemas.openxmlformats.org/officeDocument/2006/relationships/image" Target="../media/image107.png"/><Relationship Id="rId46" Type="http://schemas.openxmlformats.org/officeDocument/2006/relationships/image" Target="../media/image115.png"/><Relationship Id="rId2" Type="http://schemas.openxmlformats.org/officeDocument/2006/relationships/image" Target="../media/image71.png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29" Type="http://schemas.openxmlformats.org/officeDocument/2006/relationships/image" Target="../media/image98.png"/><Relationship Id="rId41" Type="http://schemas.openxmlformats.org/officeDocument/2006/relationships/image" Target="../media/image110.png"/><Relationship Id="rId54" Type="http://schemas.openxmlformats.org/officeDocument/2006/relationships/image" Target="../media/image1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24" Type="http://schemas.openxmlformats.org/officeDocument/2006/relationships/image" Target="../media/image93.png"/><Relationship Id="rId32" Type="http://schemas.openxmlformats.org/officeDocument/2006/relationships/image" Target="../media/image101.png"/><Relationship Id="rId37" Type="http://schemas.openxmlformats.org/officeDocument/2006/relationships/image" Target="../media/image106.png"/><Relationship Id="rId40" Type="http://schemas.openxmlformats.org/officeDocument/2006/relationships/image" Target="../media/image109.png"/><Relationship Id="rId45" Type="http://schemas.openxmlformats.org/officeDocument/2006/relationships/image" Target="../media/image114.png"/><Relationship Id="rId53" Type="http://schemas.openxmlformats.org/officeDocument/2006/relationships/image" Target="../media/image122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23" Type="http://schemas.openxmlformats.org/officeDocument/2006/relationships/image" Target="../media/image92.png"/><Relationship Id="rId28" Type="http://schemas.openxmlformats.org/officeDocument/2006/relationships/image" Target="../media/image97.png"/><Relationship Id="rId36" Type="http://schemas.openxmlformats.org/officeDocument/2006/relationships/image" Target="../media/image105.png"/><Relationship Id="rId49" Type="http://schemas.openxmlformats.org/officeDocument/2006/relationships/image" Target="../media/image118.png"/><Relationship Id="rId57" Type="http://schemas.openxmlformats.org/officeDocument/2006/relationships/image" Target="../media/image126.png"/><Relationship Id="rId10" Type="http://schemas.openxmlformats.org/officeDocument/2006/relationships/image" Target="../media/image79.png"/><Relationship Id="rId19" Type="http://schemas.openxmlformats.org/officeDocument/2006/relationships/image" Target="../media/image88.png"/><Relationship Id="rId31" Type="http://schemas.openxmlformats.org/officeDocument/2006/relationships/image" Target="../media/image100.png"/><Relationship Id="rId44" Type="http://schemas.openxmlformats.org/officeDocument/2006/relationships/image" Target="../media/image113.png"/><Relationship Id="rId52" Type="http://schemas.openxmlformats.org/officeDocument/2006/relationships/image" Target="../media/image121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Relationship Id="rId22" Type="http://schemas.openxmlformats.org/officeDocument/2006/relationships/image" Target="../media/image91.png"/><Relationship Id="rId27" Type="http://schemas.openxmlformats.org/officeDocument/2006/relationships/image" Target="../media/image96.png"/><Relationship Id="rId30" Type="http://schemas.openxmlformats.org/officeDocument/2006/relationships/image" Target="../media/image99.png"/><Relationship Id="rId35" Type="http://schemas.openxmlformats.org/officeDocument/2006/relationships/image" Target="../media/image104.png"/><Relationship Id="rId43" Type="http://schemas.openxmlformats.org/officeDocument/2006/relationships/image" Target="../media/image112.png"/><Relationship Id="rId48" Type="http://schemas.openxmlformats.org/officeDocument/2006/relationships/image" Target="../media/image117.png"/><Relationship Id="rId56" Type="http://schemas.openxmlformats.org/officeDocument/2006/relationships/image" Target="../media/image125.png"/><Relationship Id="rId8" Type="http://schemas.openxmlformats.org/officeDocument/2006/relationships/image" Target="../media/image77.png"/><Relationship Id="rId51" Type="http://schemas.openxmlformats.org/officeDocument/2006/relationships/image" Target="../media/image120.png"/><Relationship Id="rId3" Type="http://schemas.openxmlformats.org/officeDocument/2006/relationships/image" Target="../media/image72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8.png"/><Relationship Id="rId18" Type="http://schemas.openxmlformats.org/officeDocument/2006/relationships/image" Target="../media/image143.png"/><Relationship Id="rId26" Type="http://schemas.openxmlformats.org/officeDocument/2006/relationships/image" Target="../media/image151.png"/><Relationship Id="rId39" Type="http://schemas.openxmlformats.org/officeDocument/2006/relationships/image" Target="../media/image164.png"/><Relationship Id="rId3" Type="http://schemas.openxmlformats.org/officeDocument/2006/relationships/image" Target="../media/image128.png"/><Relationship Id="rId21" Type="http://schemas.openxmlformats.org/officeDocument/2006/relationships/image" Target="../media/image146.png"/><Relationship Id="rId34" Type="http://schemas.openxmlformats.org/officeDocument/2006/relationships/image" Target="../media/image159.png"/><Relationship Id="rId42" Type="http://schemas.openxmlformats.org/officeDocument/2006/relationships/image" Target="../media/image167.png"/><Relationship Id="rId47" Type="http://schemas.openxmlformats.org/officeDocument/2006/relationships/image" Target="../media/image172.png"/><Relationship Id="rId50" Type="http://schemas.openxmlformats.org/officeDocument/2006/relationships/image" Target="../media/image175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17" Type="http://schemas.openxmlformats.org/officeDocument/2006/relationships/image" Target="../media/image142.png"/><Relationship Id="rId25" Type="http://schemas.openxmlformats.org/officeDocument/2006/relationships/image" Target="../media/image150.png"/><Relationship Id="rId33" Type="http://schemas.openxmlformats.org/officeDocument/2006/relationships/image" Target="../media/image158.png"/><Relationship Id="rId38" Type="http://schemas.openxmlformats.org/officeDocument/2006/relationships/image" Target="../media/image163.png"/><Relationship Id="rId46" Type="http://schemas.openxmlformats.org/officeDocument/2006/relationships/image" Target="../media/image171.png"/><Relationship Id="rId2" Type="http://schemas.openxmlformats.org/officeDocument/2006/relationships/image" Target="../media/image127.png"/><Relationship Id="rId16" Type="http://schemas.openxmlformats.org/officeDocument/2006/relationships/image" Target="../media/image141.png"/><Relationship Id="rId20" Type="http://schemas.openxmlformats.org/officeDocument/2006/relationships/image" Target="../media/image145.png"/><Relationship Id="rId29" Type="http://schemas.openxmlformats.org/officeDocument/2006/relationships/image" Target="../media/image154.png"/><Relationship Id="rId41" Type="http://schemas.openxmlformats.org/officeDocument/2006/relationships/image" Target="../media/image166.png"/><Relationship Id="rId54" Type="http://schemas.openxmlformats.org/officeDocument/2006/relationships/image" Target="../media/image17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24" Type="http://schemas.openxmlformats.org/officeDocument/2006/relationships/image" Target="../media/image149.png"/><Relationship Id="rId32" Type="http://schemas.openxmlformats.org/officeDocument/2006/relationships/image" Target="../media/image157.png"/><Relationship Id="rId37" Type="http://schemas.openxmlformats.org/officeDocument/2006/relationships/image" Target="../media/image162.png"/><Relationship Id="rId40" Type="http://schemas.openxmlformats.org/officeDocument/2006/relationships/image" Target="../media/image165.png"/><Relationship Id="rId45" Type="http://schemas.openxmlformats.org/officeDocument/2006/relationships/image" Target="../media/image170.png"/><Relationship Id="rId53" Type="http://schemas.openxmlformats.org/officeDocument/2006/relationships/image" Target="../media/image178.png"/><Relationship Id="rId5" Type="http://schemas.openxmlformats.org/officeDocument/2006/relationships/image" Target="../media/image130.png"/><Relationship Id="rId15" Type="http://schemas.openxmlformats.org/officeDocument/2006/relationships/image" Target="../media/image140.png"/><Relationship Id="rId23" Type="http://schemas.openxmlformats.org/officeDocument/2006/relationships/image" Target="../media/image148.png"/><Relationship Id="rId28" Type="http://schemas.openxmlformats.org/officeDocument/2006/relationships/image" Target="../media/image153.png"/><Relationship Id="rId36" Type="http://schemas.openxmlformats.org/officeDocument/2006/relationships/image" Target="../media/image161.png"/><Relationship Id="rId49" Type="http://schemas.openxmlformats.org/officeDocument/2006/relationships/image" Target="../media/image174.png"/><Relationship Id="rId10" Type="http://schemas.openxmlformats.org/officeDocument/2006/relationships/image" Target="../media/image135.png"/><Relationship Id="rId19" Type="http://schemas.openxmlformats.org/officeDocument/2006/relationships/image" Target="../media/image144.png"/><Relationship Id="rId31" Type="http://schemas.openxmlformats.org/officeDocument/2006/relationships/image" Target="../media/image156.png"/><Relationship Id="rId44" Type="http://schemas.openxmlformats.org/officeDocument/2006/relationships/image" Target="../media/image169.png"/><Relationship Id="rId52" Type="http://schemas.openxmlformats.org/officeDocument/2006/relationships/image" Target="../media/image177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Relationship Id="rId22" Type="http://schemas.openxmlformats.org/officeDocument/2006/relationships/image" Target="../media/image147.png"/><Relationship Id="rId27" Type="http://schemas.openxmlformats.org/officeDocument/2006/relationships/image" Target="../media/image152.png"/><Relationship Id="rId30" Type="http://schemas.openxmlformats.org/officeDocument/2006/relationships/image" Target="../media/image155.png"/><Relationship Id="rId35" Type="http://schemas.openxmlformats.org/officeDocument/2006/relationships/image" Target="../media/image160.png"/><Relationship Id="rId43" Type="http://schemas.openxmlformats.org/officeDocument/2006/relationships/image" Target="../media/image168.png"/><Relationship Id="rId48" Type="http://schemas.openxmlformats.org/officeDocument/2006/relationships/image" Target="../media/image173.png"/><Relationship Id="rId8" Type="http://schemas.openxmlformats.org/officeDocument/2006/relationships/image" Target="../media/image133.png"/><Relationship Id="rId51" Type="http://schemas.openxmlformats.org/officeDocument/2006/relationships/image" Target="../media/image17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280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12" Type="http://schemas.openxmlformats.org/officeDocument/2006/relationships/image" Target="../media/image270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5.png"/><Relationship Id="rId11" Type="http://schemas.openxmlformats.org/officeDocument/2006/relationships/image" Target="../media/image190.png"/><Relationship Id="rId5" Type="http://schemas.openxmlformats.org/officeDocument/2006/relationships/image" Target="../media/image184.png"/><Relationship Id="rId10" Type="http://schemas.openxmlformats.org/officeDocument/2006/relationships/image" Target="../media/image189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Relationship Id="rId14" Type="http://schemas.openxmlformats.org/officeDocument/2006/relationships/image" Target="../media/image29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openxmlformats.org/officeDocument/2006/relationships/image" Target="../media/image202.png"/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12" Type="http://schemas.openxmlformats.org/officeDocument/2006/relationships/image" Target="../media/image201.png"/><Relationship Id="rId2" Type="http://schemas.openxmlformats.org/officeDocument/2006/relationships/image" Target="../media/image191.png"/><Relationship Id="rId16" Type="http://schemas.openxmlformats.org/officeDocument/2006/relationships/image" Target="../media/image4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5.png"/><Relationship Id="rId11" Type="http://schemas.openxmlformats.org/officeDocument/2006/relationships/image" Target="../media/image200.png"/><Relationship Id="rId5" Type="http://schemas.openxmlformats.org/officeDocument/2006/relationships/image" Target="../media/image194.png"/><Relationship Id="rId15" Type="http://schemas.openxmlformats.org/officeDocument/2006/relationships/image" Target="../media/image270.png"/><Relationship Id="rId10" Type="http://schemas.openxmlformats.org/officeDocument/2006/relationships/image" Target="../media/image199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Relationship Id="rId14" Type="http://schemas.openxmlformats.org/officeDocument/2006/relationships/image" Target="../media/image28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13" Type="http://schemas.openxmlformats.org/officeDocument/2006/relationships/image" Target="../media/image210.png"/><Relationship Id="rId3" Type="http://schemas.openxmlformats.org/officeDocument/2006/relationships/image" Target="../media/image203.png"/><Relationship Id="rId7" Type="http://schemas.openxmlformats.org/officeDocument/2006/relationships/image" Target="../media/image204.png"/><Relationship Id="rId12" Type="http://schemas.openxmlformats.org/officeDocument/2006/relationships/image" Target="../media/image209.png"/><Relationship Id="rId2" Type="http://schemas.openxmlformats.org/officeDocument/2006/relationships/image" Target="../media/image5.png"/><Relationship Id="rId16" Type="http://schemas.openxmlformats.org/officeDocument/2006/relationships/image" Target="../media/image2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6.png"/><Relationship Id="rId11" Type="http://schemas.openxmlformats.org/officeDocument/2006/relationships/image" Target="../media/image208.png"/><Relationship Id="rId5" Type="http://schemas.openxmlformats.org/officeDocument/2006/relationships/image" Target="../media/image197.png"/><Relationship Id="rId15" Type="http://schemas.openxmlformats.org/officeDocument/2006/relationships/image" Target="../media/image212.png"/><Relationship Id="rId10" Type="http://schemas.openxmlformats.org/officeDocument/2006/relationships/image" Target="../media/image207.png"/><Relationship Id="rId4" Type="http://schemas.openxmlformats.org/officeDocument/2006/relationships/image" Target="../media/image195.png"/><Relationship Id="rId9" Type="http://schemas.openxmlformats.org/officeDocument/2006/relationships/image" Target="../media/image206.png"/><Relationship Id="rId14" Type="http://schemas.openxmlformats.org/officeDocument/2006/relationships/image" Target="../media/image2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4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0.png"/><Relationship Id="rId13" Type="http://schemas.openxmlformats.org/officeDocument/2006/relationships/image" Target="../media/image1810.png"/><Relationship Id="rId18" Type="http://schemas.openxmlformats.org/officeDocument/2006/relationships/image" Target="../media/image230.png"/><Relationship Id="rId3" Type="http://schemas.openxmlformats.org/officeDocument/2006/relationships/image" Target="../media/image810.png"/><Relationship Id="rId21" Type="http://schemas.openxmlformats.org/officeDocument/2006/relationships/image" Target="../media/image260.png"/><Relationship Id="rId7" Type="http://schemas.openxmlformats.org/officeDocument/2006/relationships/image" Target="../media/image1210.png"/><Relationship Id="rId12" Type="http://schemas.openxmlformats.org/officeDocument/2006/relationships/image" Target="../media/image1710.png"/><Relationship Id="rId17" Type="http://schemas.openxmlformats.org/officeDocument/2006/relationships/image" Target="../media/image220.png"/><Relationship Id="rId25" Type="http://schemas.openxmlformats.org/officeDocument/2006/relationships/image" Target="../media/image300.png"/><Relationship Id="rId2" Type="http://schemas.openxmlformats.org/officeDocument/2006/relationships/image" Target="../media/image710.png"/><Relationship Id="rId16" Type="http://schemas.openxmlformats.org/officeDocument/2006/relationships/image" Target="../media/image214.png"/><Relationship Id="rId20" Type="http://schemas.openxmlformats.org/officeDocument/2006/relationships/image" Target="../media/image2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10.png"/><Relationship Id="rId11" Type="http://schemas.openxmlformats.org/officeDocument/2006/relationships/image" Target="../media/image1610.png"/><Relationship Id="rId24" Type="http://schemas.openxmlformats.org/officeDocument/2006/relationships/image" Target="../media/image291.png"/><Relationship Id="rId5" Type="http://schemas.openxmlformats.org/officeDocument/2006/relationships/image" Target="../media/image1010.png"/><Relationship Id="rId15" Type="http://schemas.openxmlformats.org/officeDocument/2006/relationships/image" Target="../media/image2010.png"/><Relationship Id="rId23" Type="http://schemas.openxmlformats.org/officeDocument/2006/relationships/image" Target="../media/image281.png"/><Relationship Id="rId10" Type="http://schemas.openxmlformats.org/officeDocument/2006/relationships/image" Target="../media/image1510.png"/><Relationship Id="rId19" Type="http://schemas.openxmlformats.org/officeDocument/2006/relationships/image" Target="../media/image240.png"/><Relationship Id="rId4" Type="http://schemas.openxmlformats.org/officeDocument/2006/relationships/image" Target="../media/image910.png"/><Relationship Id="rId9" Type="http://schemas.openxmlformats.org/officeDocument/2006/relationships/image" Target="../media/image1410.png"/><Relationship Id="rId14" Type="http://schemas.openxmlformats.org/officeDocument/2006/relationships/image" Target="../media/image1910.png"/><Relationship Id="rId22" Type="http://schemas.openxmlformats.org/officeDocument/2006/relationships/image" Target="../media/image27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13" Type="http://schemas.openxmlformats.org/officeDocument/2006/relationships/image" Target="../media/image430.png"/><Relationship Id="rId18" Type="http://schemas.openxmlformats.org/officeDocument/2006/relationships/image" Target="../media/image48.png"/><Relationship Id="rId26" Type="http://schemas.openxmlformats.org/officeDocument/2006/relationships/image" Target="../media/image56.png"/><Relationship Id="rId39" Type="http://schemas.openxmlformats.org/officeDocument/2006/relationships/image" Target="../media/image69.png"/><Relationship Id="rId3" Type="http://schemas.openxmlformats.org/officeDocument/2006/relationships/image" Target="../media/image330.png"/><Relationship Id="rId21" Type="http://schemas.openxmlformats.org/officeDocument/2006/relationships/image" Target="../media/image51.png"/><Relationship Id="rId34" Type="http://schemas.openxmlformats.org/officeDocument/2006/relationships/image" Target="../media/image64.png"/><Relationship Id="rId7" Type="http://schemas.openxmlformats.org/officeDocument/2006/relationships/image" Target="../media/image370.png"/><Relationship Id="rId12" Type="http://schemas.openxmlformats.org/officeDocument/2006/relationships/image" Target="../media/image421.pn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33" Type="http://schemas.openxmlformats.org/officeDocument/2006/relationships/image" Target="../media/image63.png"/><Relationship Id="rId38" Type="http://schemas.openxmlformats.org/officeDocument/2006/relationships/image" Target="../media/image68.png"/><Relationship Id="rId2" Type="http://schemas.openxmlformats.org/officeDocument/2006/relationships/image" Target="../media/image320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29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0.png"/><Relationship Id="rId11" Type="http://schemas.openxmlformats.org/officeDocument/2006/relationships/image" Target="../media/image410.png"/><Relationship Id="rId24" Type="http://schemas.openxmlformats.org/officeDocument/2006/relationships/image" Target="../media/image54.png"/><Relationship Id="rId32" Type="http://schemas.openxmlformats.org/officeDocument/2006/relationships/image" Target="../media/image62.png"/><Relationship Id="rId37" Type="http://schemas.openxmlformats.org/officeDocument/2006/relationships/image" Target="../media/image67.png"/><Relationship Id="rId40" Type="http://schemas.openxmlformats.org/officeDocument/2006/relationships/image" Target="../media/image70.png"/><Relationship Id="rId5" Type="http://schemas.openxmlformats.org/officeDocument/2006/relationships/image" Target="../media/image350.pn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28" Type="http://schemas.openxmlformats.org/officeDocument/2006/relationships/image" Target="../media/image58.png"/><Relationship Id="rId36" Type="http://schemas.openxmlformats.org/officeDocument/2006/relationships/image" Target="../media/image66.png"/><Relationship Id="rId10" Type="http://schemas.openxmlformats.org/officeDocument/2006/relationships/image" Target="../media/image400.png"/><Relationship Id="rId19" Type="http://schemas.openxmlformats.org/officeDocument/2006/relationships/image" Target="../media/image49.png"/><Relationship Id="rId31" Type="http://schemas.openxmlformats.org/officeDocument/2006/relationships/image" Target="../media/image61.png"/><Relationship Id="rId4" Type="http://schemas.openxmlformats.org/officeDocument/2006/relationships/image" Target="../media/image340.png"/><Relationship Id="rId9" Type="http://schemas.openxmlformats.org/officeDocument/2006/relationships/image" Target="../media/image390.png"/><Relationship Id="rId14" Type="http://schemas.openxmlformats.org/officeDocument/2006/relationships/image" Target="../media/image44.png"/><Relationship Id="rId22" Type="http://schemas.openxmlformats.org/officeDocument/2006/relationships/image" Target="../media/image52.png"/><Relationship Id="rId27" Type="http://schemas.openxmlformats.org/officeDocument/2006/relationships/image" Target="../media/image57.png"/><Relationship Id="rId30" Type="http://schemas.openxmlformats.org/officeDocument/2006/relationships/image" Target="../media/image60.png"/><Relationship Id="rId35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62085" y="2170590"/>
            <a:ext cx="10591800" cy="13112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消息传递神经网络预测结果的可解释性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设计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0C56736-1CB0-6049-BEA1-4B4B2594135F}"/>
              </a:ext>
            </a:extLst>
          </p:cNvPr>
          <p:cNvSpPr txBox="1"/>
          <p:nvPr/>
        </p:nvSpPr>
        <p:spPr>
          <a:xfrm>
            <a:off x="4452224" y="4424083"/>
            <a:ext cx="2304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Yang </a:t>
            </a:r>
            <a:r>
              <a:rPr lang="en-US" sz="2400" b="1" dirty="0" err="1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weiwei</a:t>
            </a:r>
            <a:endParaRPr lang="x-none" sz="2400" b="1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30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E8D8-8790-40C0-B505-5C08F7D6F34C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/>
              <p:cNvSpPr/>
              <p:nvPr/>
            </p:nvSpPr>
            <p:spPr bwMode="auto">
              <a:xfrm>
                <a:off x="611026" y="86162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𝑚𝑒𝑎𝑛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2" name="矩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026" y="861621"/>
                <a:ext cx="810702" cy="43434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 bwMode="auto">
              <a:xfrm>
                <a:off x="1548617" y="86162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𝑚𝑒𝑎𝑛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8617" y="861621"/>
                <a:ext cx="810702" cy="43434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 bwMode="auto">
              <a:xfrm>
                <a:off x="2928004" y="86162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𝑚𝑒𝑎𝑛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28004" y="861621"/>
                <a:ext cx="810702" cy="43434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文本框 54"/>
          <p:cNvSpPr txBox="1"/>
          <p:nvPr/>
        </p:nvSpPr>
        <p:spPr>
          <a:xfrm>
            <a:off x="2486208" y="861621"/>
            <a:ext cx="34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 bwMode="auto">
              <a:xfrm>
                <a:off x="4786106" y="33020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6106" y="330200"/>
                <a:ext cx="810702" cy="43434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 bwMode="auto">
              <a:xfrm>
                <a:off x="4786106" y="76454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6106" y="764540"/>
                <a:ext cx="810702" cy="43434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/>
              <p:cNvSpPr/>
              <p:nvPr/>
            </p:nvSpPr>
            <p:spPr bwMode="auto">
              <a:xfrm>
                <a:off x="4786106" y="163322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7" name="矩形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6106" y="1633220"/>
                <a:ext cx="810702" cy="43434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文本框 68"/>
          <p:cNvSpPr txBox="1"/>
          <p:nvPr/>
        </p:nvSpPr>
        <p:spPr>
          <a:xfrm>
            <a:off x="5016693" y="1142529"/>
            <a:ext cx="34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/>
              <p:cNvSpPr/>
              <p:nvPr/>
            </p:nvSpPr>
            <p:spPr bwMode="auto">
              <a:xfrm>
                <a:off x="5596808" y="33020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0" name="矩形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96808" y="330200"/>
                <a:ext cx="810702" cy="43434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/>
              <p:cNvSpPr/>
              <p:nvPr/>
            </p:nvSpPr>
            <p:spPr bwMode="auto">
              <a:xfrm>
                <a:off x="5596808" y="76454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1" name="矩形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96808" y="764540"/>
                <a:ext cx="810702" cy="43434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/>
              <p:cNvSpPr/>
              <p:nvPr/>
            </p:nvSpPr>
            <p:spPr bwMode="auto">
              <a:xfrm>
                <a:off x="5596808" y="163322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2" name="矩形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96808" y="1633220"/>
                <a:ext cx="810702" cy="43434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文本框 72"/>
          <p:cNvSpPr txBox="1"/>
          <p:nvPr/>
        </p:nvSpPr>
        <p:spPr>
          <a:xfrm>
            <a:off x="5954284" y="1142529"/>
            <a:ext cx="34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矩形 73"/>
              <p:cNvSpPr/>
              <p:nvPr/>
            </p:nvSpPr>
            <p:spPr bwMode="auto">
              <a:xfrm>
                <a:off x="9145474" y="708189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4" name="矩形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5474" y="708189"/>
                <a:ext cx="810702" cy="43434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/>
              <p:cNvSpPr/>
              <p:nvPr/>
            </p:nvSpPr>
            <p:spPr bwMode="auto">
              <a:xfrm>
                <a:off x="9145474" y="1142529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5" name="矩形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5474" y="1142529"/>
                <a:ext cx="810702" cy="43434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7056230" y="100643"/>
                <a:ext cx="1440523" cy="760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nary>
                      <m:sSubSup>
                        <m:sSub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230" y="100643"/>
                <a:ext cx="1440523" cy="760978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4068916" y="658544"/>
            <a:ext cx="43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/>
              <a:t>.</a:t>
            </a:r>
            <a:endParaRPr lang="zh-CN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/>
              <p:cNvSpPr/>
              <p:nvPr/>
            </p:nvSpPr>
            <p:spPr bwMode="auto">
              <a:xfrm>
                <a:off x="611026" y="235861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6" name="矩形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026" y="2358618"/>
                <a:ext cx="810702" cy="43434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/>
              <p:cNvSpPr/>
              <p:nvPr/>
            </p:nvSpPr>
            <p:spPr bwMode="auto">
              <a:xfrm>
                <a:off x="611026" y="279295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7" name="矩形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026" y="2792958"/>
                <a:ext cx="810702" cy="43434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/>
              <p:cNvSpPr/>
              <p:nvPr/>
            </p:nvSpPr>
            <p:spPr bwMode="auto">
              <a:xfrm>
                <a:off x="611026" y="322729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8" name="矩形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026" y="3227298"/>
                <a:ext cx="810702" cy="43434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矩形 90"/>
              <p:cNvSpPr/>
              <p:nvPr/>
            </p:nvSpPr>
            <p:spPr bwMode="auto">
              <a:xfrm>
                <a:off x="611026" y="366163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1" name="矩形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026" y="3661638"/>
                <a:ext cx="810702" cy="43434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矩形 91"/>
              <p:cNvSpPr/>
              <p:nvPr/>
            </p:nvSpPr>
            <p:spPr bwMode="auto">
              <a:xfrm>
                <a:off x="611026" y="409597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2" name="矩形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026" y="4095978"/>
                <a:ext cx="810702" cy="43434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/>
              <p:cNvSpPr/>
              <p:nvPr/>
            </p:nvSpPr>
            <p:spPr bwMode="auto">
              <a:xfrm>
                <a:off x="1548617" y="235861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3" name="矩形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8617" y="2358618"/>
                <a:ext cx="810702" cy="43434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/>
              <p:cNvSpPr/>
              <p:nvPr/>
            </p:nvSpPr>
            <p:spPr bwMode="auto">
              <a:xfrm>
                <a:off x="1548617" y="279295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4" name="矩形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8617" y="2792958"/>
                <a:ext cx="810702" cy="43434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矩形 94"/>
              <p:cNvSpPr/>
              <p:nvPr/>
            </p:nvSpPr>
            <p:spPr bwMode="auto">
              <a:xfrm>
                <a:off x="1548617" y="322729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5" name="矩形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8617" y="3227298"/>
                <a:ext cx="810702" cy="43434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/>
              <p:cNvSpPr/>
              <p:nvPr/>
            </p:nvSpPr>
            <p:spPr bwMode="auto">
              <a:xfrm>
                <a:off x="1548617" y="366163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6" name="矩形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8617" y="3661638"/>
                <a:ext cx="810702" cy="43434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/>
              <p:cNvSpPr/>
              <p:nvPr/>
            </p:nvSpPr>
            <p:spPr bwMode="auto">
              <a:xfrm>
                <a:off x="1548617" y="409597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7" name="矩形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8617" y="4095978"/>
                <a:ext cx="810702" cy="43434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/>
              <p:cNvSpPr/>
              <p:nvPr/>
            </p:nvSpPr>
            <p:spPr bwMode="auto">
              <a:xfrm>
                <a:off x="2928004" y="235861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8" name="矩形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28004" y="2358618"/>
                <a:ext cx="810702" cy="43434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矩形 98"/>
              <p:cNvSpPr/>
              <p:nvPr/>
            </p:nvSpPr>
            <p:spPr bwMode="auto">
              <a:xfrm>
                <a:off x="2928004" y="279295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9" name="矩形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28004" y="2792958"/>
                <a:ext cx="810702" cy="43434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矩形 99"/>
              <p:cNvSpPr/>
              <p:nvPr/>
            </p:nvSpPr>
            <p:spPr bwMode="auto">
              <a:xfrm>
                <a:off x="2928004" y="322729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0" name="矩形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28004" y="3227298"/>
                <a:ext cx="810702" cy="434340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矩形 100"/>
              <p:cNvSpPr/>
              <p:nvPr/>
            </p:nvSpPr>
            <p:spPr bwMode="auto">
              <a:xfrm>
                <a:off x="2928004" y="366163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1" name="矩形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28004" y="3661638"/>
                <a:ext cx="810702" cy="434340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矩形 101"/>
              <p:cNvSpPr/>
              <p:nvPr/>
            </p:nvSpPr>
            <p:spPr bwMode="auto">
              <a:xfrm>
                <a:off x="2928004" y="409597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2" name="矩形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28004" y="4095978"/>
                <a:ext cx="810702" cy="434340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文本框 102"/>
          <p:cNvSpPr txBox="1"/>
          <p:nvPr/>
        </p:nvSpPr>
        <p:spPr>
          <a:xfrm>
            <a:off x="2486208" y="3227298"/>
            <a:ext cx="34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p:cxnSp>
        <p:nvCxnSpPr>
          <p:cNvPr id="104" name="直接箭头连接符 103"/>
          <p:cNvCxnSpPr>
            <a:endCxn id="76" idx="0"/>
          </p:cNvCxnSpPr>
          <p:nvPr/>
        </p:nvCxnSpPr>
        <p:spPr>
          <a:xfrm>
            <a:off x="1016377" y="1637030"/>
            <a:ext cx="0" cy="721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32420" y="2235236"/>
            <a:ext cx="11950700" cy="2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/>
          <p:cNvCxnSpPr>
            <a:endCxn id="93" idx="0"/>
          </p:cNvCxnSpPr>
          <p:nvPr/>
        </p:nvCxnSpPr>
        <p:spPr>
          <a:xfrm>
            <a:off x="1953968" y="1637030"/>
            <a:ext cx="0" cy="721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>
            <a:endCxn id="98" idx="0"/>
          </p:cNvCxnSpPr>
          <p:nvPr/>
        </p:nvCxnSpPr>
        <p:spPr>
          <a:xfrm>
            <a:off x="3332978" y="1658266"/>
            <a:ext cx="377" cy="700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本框 106"/>
          <p:cNvSpPr txBox="1"/>
          <p:nvPr/>
        </p:nvSpPr>
        <p:spPr>
          <a:xfrm>
            <a:off x="2505956" y="1832255"/>
            <a:ext cx="34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p:cxnSp>
        <p:nvCxnSpPr>
          <p:cNvPr id="22" name="直接连接符 21"/>
          <p:cNvCxnSpPr/>
          <p:nvPr/>
        </p:nvCxnSpPr>
        <p:spPr>
          <a:xfrm>
            <a:off x="7251700" y="1198880"/>
            <a:ext cx="1028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7262141" y="1359699"/>
            <a:ext cx="1028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本框 108"/>
              <p:cNvSpPr txBox="1"/>
              <p:nvPr/>
            </p:nvSpPr>
            <p:spPr>
              <a:xfrm>
                <a:off x="7094009" y="1444804"/>
                <a:ext cx="1478546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nary>
                      <m:sSubSup>
                        <m:sSub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9" name="文本框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009" y="1444804"/>
                <a:ext cx="1478546" cy="756233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直接箭头连接符 109"/>
          <p:cNvCxnSpPr/>
          <p:nvPr/>
        </p:nvCxnSpPr>
        <p:spPr>
          <a:xfrm flipV="1">
            <a:off x="3912090" y="3215069"/>
            <a:ext cx="690741" cy="7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矩形 110"/>
              <p:cNvSpPr/>
              <p:nvPr/>
            </p:nvSpPr>
            <p:spPr bwMode="auto">
              <a:xfrm>
                <a:off x="4786106" y="235861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1" name="矩形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6106" y="2358618"/>
                <a:ext cx="810702" cy="434340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矩形 111"/>
              <p:cNvSpPr/>
              <p:nvPr/>
            </p:nvSpPr>
            <p:spPr bwMode="auto">
              <a:xfrm>
                <a:off x="4786106" y="279295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2" name="矩形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6106" y="2792958"/>
                <a:ext cx="810702" cy="434340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矩形 112"/>
              <p:cNvSpPr/>
              <p:nvPr/>
            </p:nvSpPr>
            <p:spPr bwMode="auto">
              <a:xfrm>
                <a:off x="4786106" y="322729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3" name="矩形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6106" y="3227298"/>
                <a:ext cx="810702" cy="434340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矩形 113"/>
              <p:cNvSpPr/>
              <p:nvPr/>
            </p:nvSpPr>
            <p:spPr bwMode="auto">
              <a:xfrm>
                <a:off x="4786106" y="366163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4" name="矩形 1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6106" y="3661638"/>
                <a:ext cx="810702" cy="434340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矩形 114"/>
              <p:cNvSpPr/>
              <p:nvPr/>
            </p:nvSpPr>
            <p:spPr bwMode="auto">
              <a:xfrm>
                <a:off x="4786106" y="409597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5" name="矩形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6106" y="4095978"/>
                <a:ext cx="810702" cy="434340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5720291" y="3225662"/>
                <a:ext cx="753540" cy="3726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zh-CN" dirty="0" smtClean="0"/>
                  <a:t>+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291" y="3225662"/>
                <a:ext cx="753540" cy="372603"/>
              </a:xfrm>
              <a:prstGeom prst="rect">
                <a:avLst/>
              </a:prstGeom>
              <a:blipFill rotWithShape="0">
                <a:blip r:embed="rId35"/>
                <a:stretch>
                  <a:fillRect t="-6557" r="-6452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矩形 115"/>
              <p:cNvSpPr/>
              <p:nvPr/>
            </p:nvSpPr>
            <p:spPr bwMode="auto">
              <a:xfrm>
                <a:off x="6455482" y="2347225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6" name="矩形 1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55482" y="2347225"/>
                <a:ext cx="810702" cy="434340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矩形 116"/>
              <p:cNvSpPr/>
              <p:nvPr/>
            </p:nvSpPr>
            <p:spPr bwMode="auto">
              <a:xfrm>
                <a:off x="6455482" y="2781565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7" name="矩形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55482" y="2781565"/>
                <a:ext cx="810702" cy="434340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矩形 117"/>
              <p:cNvSpPr/>
              <p:nvPr/>
            </p:nvSpPr>
            <p:spPr bwMode="auto">
              <a:xfrm>
                <a:off x="6455482" y="3215905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8" name="矩形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55482" y="3215905"/>
                <a:ext cx="810702" cy="434340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矩形 118"/>
              <p:cNvSpPr/>
              <p:nvPr/>
            </p:nvSpPr>
            <p:spPr bwMode="auto">
              <a:xfrm>
                <a:off x="6455482" y="3650245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9" name="矩形 1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55482" y="3650245"/>
                <a:ext cx="810702" cy="434340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矩形 119"/>
              <p:cNvSpPr/>
              <p:nvPr/>
            </p:nvSpPr>
            <p:spPr bwMode="auto">
              <a:xfrm>
                <a:off x="6455482" y="4084585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0" name="矩形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55482" y="4084585"/>
                <a:ext cx="810702" cy="434340"/>
              </a:xfrm>
              <a:prstGeom prst="rect">
                <a:avLst/>
              </a:prstGeom>
              <a:blipFill rotWithShape="0">
                <a:blip r:embed="rId4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矩形 120"/>
              <p:cNvSpPr/>
              <p:nvPr/>
            </p:nvSpPr>
            <p:spPr>
              <a:xfrm>
                <a:off x="7266184" y="3214269"/>
                <a:ext cx="950709" cy="3726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zh-CN" dirty="0" smtClean="0"/>
                  <a:t>+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1" name="矩形 1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184" y="3214269"/>
                <a:ext cx="950709" cy="372603"/>
              </a:xfrm>
              <a:prstGeom prst="rect">
                <a:avLst/>
              </a:prstGeom>
              <a:blipFill rotWithShape="0">
                <a:blip r:embed="rId41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矩形 121"/>
              <p:cNvSpPr/>
              <p:nvPr/>
            </p:nvSpPr>
            <p:spPr bwMode="auto">
              <a:xfrm>
                <a:off x="8140094" y="2347225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2" name="矩形 1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40094" y="2347225"/>
                <a:ext cx="810702" cy="434340"/>
              </a:xfrm>
              <a:prstGeom prst="rect">
                <a:avLst/>
              </a:prstGeom>
              <a:blipFill rotWithShape="0">
                <a:blip r:embed="rId4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矩形 122"/>
              <p:cNvSpPr/>
              <p:nvPr/>
            </p:nvSpPr>
            <p:spPr bwMode="auto">
              <a:xfrm>
                <a:off x="8140094" y="2781565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3" name="矩形 1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40094" y="2781565"/>
                <a:ext cx="810702" cy="434340"/>
              </a:xfrm>
              <a:prstGeom prst="rect">
                <a:avLst/>
              </a:prstGeom>
              <a:blipFill rotWithShape="0">
                <a:blip r:embed="rId4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矩形 123"/>
              <p:cNvSpPr/>
              <p:nvPr/>
            </p:nvSpPr>
            <p:spPr bwMode="auto">
              <a:xfrm>
                <a:off x="8140094" y="3215905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4" name="矩形 1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40094" y="3215905"/>
                <a:ext cx="810702" cy="434340"/>
              </a:xfrm>
              <a:prstGeom prst="rect">
                <a:avLst/>
              </a:prstGeom>
              <a:blipFill rotWithShape="0">
                <a:blip r:embed="rId4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矩形 124"/>
              <p:cNvSpPr/>
              <p:nvPr/>
            </p:nvSpPr>
            <p:spPr bwMode="auto">
              <a:xfrm>
                <a:off x="8140094" y="3650245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5" name="矩形 1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40094" y="3650245"/>
                <a:ext cx="810702" cy="434340"/>
              </a:xfrm>
              <a:prstGeom prst="rect">
                <a:avLst/>
              </a:prstGeom>
              <a:blipFill rotWithShape="0">
                <a:blip r:embed="rId4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矩形 125"/>
              <p:cNvSpPr/>
              <p:nvPr/>
            </p:nvSpPr>
            <p:spPr bwMode="auto">
              <a:xfrm>
                <a:off x="8140094" y="4084585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6" name="矩形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40094" y="4084585"/>
                <a:ext cx="810702" cy="434340"/>
              </a:xfrm>
              <a:prstGeom prst="rect">
                <a:avLst/>
              </a:prstGeom>
              <a:blipFill rotWithShape="0">
                <a:blip r:embed="rId4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矩形 126"/>
              <p:cNvSpPr/>
              <p:nvPr/>
            </p:nvSpPr>
            <p:spPr>
              <a:xfrm>
                <a:off x="8950796" y="3214269"/>
                <a:ext cx="691022" cy="3726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7" name="矩形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796" y="3214269"/>
                <a:ext cx="691022" cy="372603"/>
              </a:xfrm>
              <a:prstGeom prst="rect">
                <a:avLst/>
              </a:prstGeom>
              <a:blipFill rotWithShape="0">
                <a:blip r:embed="rId4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直接连接符 127"/>
          <p:cNvCxnSpPr/>
          <p:nvPr/>
        </p:nvCxnSpPr>
        <p:spPr>
          <a:xfrm>
            <a:off x="9631377" y="3302937"/>
            <a:ext cx="1028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/>
        </p:nvCxnSpPr>
        <p:spPr>
          <a:xfrm>
            <a:off x="9641818" y="3463756"/>
            <a:ext cx="1028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矩形 129"/>
              <p:cNvSpPr/>
              <p:nvPr/>
            </p:nvSpPr>
            <p:spPr bwMode="auto">
              <a:xfrm>
                <a:off x="10832494" y="234401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0" name="矩形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832494" y="2344013"/>
                <a:ext cx="810702" cy="434340"/>
              </a:xfrm>
              <a:prstGeom prst="rect">
                <a:avLst/>
              </a:prstGeom>
              <a:blipFill rotWithShape="0">
                <a:blip r:embed="rId48"/>
                <a:stretch>
                  <a:fillRect l="-1481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矩形 130"/>
              <p:cNvSpPr/>
              <p:nvPr/>
            </p:nvSpPr>
            <p:spPr bwMode="auto">
              <a:xfrm>
                <a:off x="10832494" y="277835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1" name="矩形 1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832494" y="2778353"/>
                <a:ext cx="810702" cy="434340"/>
              </a:xfrm>
              <a:prstGeom prst="rect">
                <a:avLst/>
              </a:prstGeom>
              <a:blipFill rotWithShape="0">
                <a:blip r:embed="rId49"/>
                <a:stretch>
                  <a:fillRect l="-1481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矩形 131"/>
              <p:cNvSpPr/>
              <p:nvPr/>
            </p:nvSpPr>
            <p:spPr bwMode="auto">
              <a:xfrm>
                <a:off x="10832494" y="321269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2" name="矩形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832494" y="3212693"/>
                <a:ext cx="810702" cy="434340"/>
              </a:xfrm>
              <a:prstGeom prst="rect">
                <a:avLst/>
              </a:prstGeom>
              <a:blipFill rotWithShape="0">
                <a:blip r:embed="rId50"/>
                <a:stretch>
                  <a:fillRect l="-1481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矩形 132"/>
              <p:cNvSpPr/>
              <p:nvPr/>
            </p:nvSpPr>
            <p:spPr bwMode="auto">
              <a:xfrm>
                <a:off x="10832494" y="364703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3" name="矩形 1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832494" y="3647033"/>
                <a:ext cx="810702" cy="434340"/>
              </a:xfrm>
              <a:prstGeom prst="rect">
                <a:avLst/>
              </a:prstGeom>
              <a:blipFill rotWithShape="0">
                <a:blip r:embed="rId51"/>
                <a:stretch>
                  <a:fillRect l="-1481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矩形 133"/>
              <p:cNvSpPr/>
              <p:nvPr/>
            </p:nvSpPr>
            <p:spPr bwMode="auto">
              <a:xfrm>
                <a:off x="10832494" y="408137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4" name="矩形 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832494" y="4081373"/>
                <a:ext cx="810702" cy="434340"/>
              </a:xfrm>
              <a:prstGeom prst="rect">
                <a:avLst/>
              </a:prstGeom>
              <a:blipFill rotWithShape="0">
                <a:blip r:embed="rId52"/>
                <a:stretch>
                  <a:fillRect l="-1481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椭圆 152"/>
          <p:cNvSpPr/>
          <p:nvPr/>
        </p:nvSpPr>
        <p:spPr bwMode="auto">
          <a:xfrm>
            <a:off x="5070811" y="5977411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54" name="椭圆 153"/>
          <p:cNvSpPr/>
          <p:nvPr/>
        </p:nvSpPr>
        <p:spPr bwMode="auto">
          <a:xfrm>
            <a:off x="5752291" y="5495183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155" name="椭圆 154"/>
          <p:cNvSpPr/>
          <p:nvPr/>
        </p:nvSpPr>
        <p:spPr bwMode="auto">
          <a:xfrm>
            <a:off x="6356582" y="5999368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156" name="椭圆 155"/>
          <p:cNvSpPr/>
          <p:nvPr/>
        </p:nvSpPr>
        <p:spPr bwMode="auto">
          <a:xfrm>
            <a:off x="5032956" y="4933804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57" name="椭圆 156"/>
          <p:cNvSpPr/>
          <p:nvPr/>
        </p:nvSpPr>
        <p:spPr bwMode="auto">
          <a:xfrm>
            <a:off x="7017255" y="5495183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5</a:t>
            </a:r>
            <a:endParaRPr lang="zh-CN" altLang="en-US" dirty="0"/>
          </a:p>
        </p:txBody>
      </p:sp>
      <p:cxnSp>
        <p:nvCxnSpPr>
          <p:cNvPr id="158" name="直接连接符 157"/>
          <p:cNvCxnSpPr>
            <a:stCxn id="153" idx="6"/>
            <a:endCxn id="154" idx="3"/>
          </p:cNvCxnSpPr>
          <p:nvPr/>
        </p:nvCxnSpPr>
        <p:spPr>
          <a:xfrm flipV="1">
            <a:off x="5409375" y="5784165"/>
            <a:ext cx="392498" cy="3625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55" idx="6"/>
            <a:endCxn id="157" idx="3"/>
          </p:cNvCxnSpPr>
          <p:nvPr/>
        </p:nvCxnSpPr>
        <p:spPr>
          <a:xfrm flipV="1">
            <a:off x="6695146" y="5784165"/>
            <a:ext cx="371691" cy="3844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直接连接符 159"/>
          <p:cNvCxnSpPr>
            <a:stCxn id="156" idx="5"/>
            <a:endCxn id="154" idx="1"/>
          </p:cNvCxnSpPr>
          <p:nvPr/>
        </p:nvCxnSpPr>
        <p:spPr>
          <a:xfrm>
            <a:off x="5321938" y="5222786"/>
            <a:ext cx="479935" cy="3219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直接连接符 160"/>
          <p:cNvCxnSpPr>
            <a:stCxn id="154" idx="5"/>
            <a:endCxn id="155" idx="2"/>
          </p:cNvCxnSpPr>
          <p:nvPr/>
        </p:nvCxnSpPr>
        <p:spPr>
          <a:xfrm>
            <a:off x="6041273" y="5784165"/>
            <a:ext cx="315309" cy="3844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矩形 162"/>
              <p:cNvSpPr/>
              <p:nvPr/>
            </p:nvSpPr>
            <p:spPr>
              <a:xfrm>
                <a:off x="4292978" y="4929392"/>
                <a:ext cx="862479" cy="4040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3" name="矩形 1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978" y="4929392"/>
                <a:ext cx="862479" cy="404085"/>
              </a:xfrm>
              <a:prstGeom prst="rect">
                <a:avLst/>
              </a:prstGeom>
              <a:blipFill rotWithShape="0">
                <a:blip r:embed="rId53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矩形 163"/>
              <p:cNvSpPr/>
              <p:nvPr/>
            </p:nvSpPr>
            <p:spPr>
              <a:xfrm>
                <a:off x="4216559" y="5796173"/>
                <a:ext cx="862479" cy="4040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4" name="矩形 1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559" y="5796173"/>
                <a:ext cx="862479" cy="404085"/>
              </a:xfrm>
              <a:prstGeom prst="rect">
                <a:avLst/>
              </a:prstGeom>
              <a:blipFill rotWithShape="0">
                <a:blip r:embed="rId5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矩形 164"/>
              <p:cNvSpPr/>
              <p:nvPr/>
            </p:nvSpPr>
            <p:spPr>
              <a:xfrm>
                <a:off x="5697808" y="5056627"/>
                <a:ext cx="862479" cy="4053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5" name="矩形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808" y="5056627"/>
                <a:ext cx="862479" cy="405367"/>
              </a:xfrm>
              <a:prstGeom prst="rect">
                <a:avLst/>
              </a:prstGeom>
              <a:blipFill rotWithShape="0">
                <a:blip r:embed="rId55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矩形 165"/>
              <p:cNvSpPr/>
              <p:nvPr/>
            </p:nvSpPr>
            <p:spPr>
              <a:xfrm>
                <a:off x="7299592" y="5272368"/>
                <a:ext cx="862479" cy="405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6" name="矩形 1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9592" y="5272368"/>
                <a:ext cx="862479" cy="405624"/>
              </a:xfrm>
              <a:prstGeom prst="rect">
                <a:avLst/>
              </a:prstGeom>
              <a:blipFill rotWithShape="0">
                <a:blip r:embed="rId56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矩形 166"/>
              <p:cNvSpPr/>
              <p:nvPr/>
            </p:nvSpPr>
            <p:spPr>
              <a:xfrm>
                <a:off x="6716463" y="5951444"/>
                <a:ext cx="862479" cy="4040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7" name="矩形 1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6463" y="5951444"/>
                <a:ext cx="862479" cy="404085"/>
              </a:xfrm>
              <a:prstGeom prst="rect">
                <a:avLst/>
              </a:prstGeom>
              <a:blipFill rotWithShape="0">
                <a:blip r:embed="rId57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329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E8D8-8790-40C0-B505-5C08F7D6F34C}" type="slidenum">
              <a:rPr lang="en-US" smtClean="0"/>
              <a:pPr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/>
              <p:cNvSpPr/>
              <p:nvPr/>
            </p:nvSpPr>
            <p:spPr bwMode="auto">
              <a:xfrm>
                <a:off x="551141" y="70787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6" name="矩形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1141" y="707873"/>
                <a:ext cx="810702" cy="43434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/>
              <p:cNvSpPr/>
              <p:nvPr/>
            </p:nvSpPr>
            <p:spPr bwMode="auto">
              <a:xfrm>
                <a:off x="551141" y="114221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7" name="矩形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1141" y="1142213"/>
                <a:ext cx="810702" cy="43434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/>
              <p:cNvSpPr/>
              <p:nvPr/>
            </p:nvSpPr>
            <p:spPr bwMode="auto">
              <a:xfrm>
                <a:off x="551141" y="157655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8" name="矩形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1141" y="1576553"/>
                <a:ext cx="810702" cy="43434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矩形 90"/>
              <p:cNvSpPr/>
              <p:nvPr/>
            </p:nvSpPr>
            <p:spPr bwMode="auto">
              <a:xfrm>
                <a:off x="551141" y="201089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1" name="矩形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1141" y="2010893"/>
                <a:ext cx="810702" cy="43434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矩形 91"/>
              <p:cNvSpPr/>
              <p:nvPr/>
            </p:nvSpPr>
            <p:spPr bwMode="auto">
              <a:xfrm>
                <a:off x="551141" y="244523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2" name="矩形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1141" y="2445233"/>
                <a:ext cx="810702" cy="43434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/>
              <p:cNvSpPr/>
              <p:nvPr/>
            </p:nvSpPr>
            <p:spPr bwMode="auto">
              <a:xfrm>
                <a:off x="1488732" y="70787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3" name="矩形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88732" y="707873"/>
                <a:ext cx="810702" cy="43434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/>
              <p:cNvSpPr/>
              <p:nvPr/>
            </p:nvSpPr>
            <p:spPr bwMode="auto">
              <a:xfrm>
                <a:off x="1488732" y="114221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4" name="矩形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88732" y="1142213"/>
                <a:ext cx="810702" cy="43434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矩形 94"/>
              <p:cNvSpPr/>
              <p:nvPr/>
            </p:nvSpPr>
            <p:spPr bwMode="auto">
              <a:xfrm>
                <a:off x="1488732" y="157655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5" name="矩形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88732" y="1576553"/>
                <a:ext cx="810702" cy="43434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/>
              <p:cNvSpPr/>
              <p:nvPr/>
            </p:nvSpPr>
            <p:spPr bwMode="auto">
              <a:xfrm>
                <a:off x="1488732" y="201089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6" name="矩形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88732" y="2010893"/>
                <a:ext cx="810702" cy="43434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/>
              <p:cNvSpPr/>
              <p:nvPr/>
            </p:nvSpPr>
            <p:spPr bwMode="auto">
              <a:xfrm>
                <a:off x="1488732" y="244523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7" name="矩形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88732" y="2445233"/>
                <a:ext cx="810702" cy="43434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/>
              <p:cNvSpPr/>
              <p:nvPr/>
            </p:nvSpPr>
            <p:spPr bwMode="auto">
              <a:xfrm>
                <a:off x="2868119" y="70787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8" name="矩形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68119" y="707873"/>
                <a:ext cx="810702" cy="43434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矩形 98"/>
              <p:cNvSpPr/>
              <p:nvPr/>
            </p:nvSpPr>
            <p:spPr bwMode="auto">
              <a:xfrm>
                <a:off x="2868119" y="114221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9" name="矩形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68119" y="1142213"/>
                <a:ext cx="810702" cy="43434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矩形 99"/>
              <p:cNvSpPr/>
              <p:nvPr/>
            </p:nvSpPr>
            <p:spPr bwMode="auto">
              <a:xfrm>
                <a:off x="2868119" y="157655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0" name="矩形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68119" y="1576553"/>
                <a:ext cx="810702" cy="43434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矩形 100"/>
              <p:cNvSpPr/>
              <p:nvPr/>
            </p:nvSpPr>
            <p:spPr bwMode="auto">
              <a:xfrm>
                <a:off x="2868119" y="201089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1" name="矩形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68119" y="2010893"/>
                <a:ext cx="810702" cy="43434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矩形 101"/>
              <p:cNvSpPr/>
              <p:nvPr/>
            </p:nvSpPr>
            <p:spPr bwMode="auto">
              <a:xfrm>
                <a:off x="2868119" y="244523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2" name="矩形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68119" y="2445233"/>
                <a:ext cx="810702" cy="43434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文本框 102"/>
          <p:cNvSpPr txBox="1"/>
          <p:nvPr/>
        </p:nvSpPr>
        <p:spPr>
          <a:xfrm>
            <a:off x="2426323" y="1576553"/>
            <a:ext cx="34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p:cxnSp>
        <p:nvCxnSpPr>
          <p:cNvPr id="110" name="直接箭头连接符 109"/>
          <p:cNvCxnSpPr/>
          <p:nvPr/>
        </p:nvCxnSpPr>
        <p:spPr>
          <a:xfrm flipV="1">
            <a:off x="3852205" y="1564324"/>
            <a:ext cx="690741" cy="7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矩形 110"/>
              <p:cNvSpPr/>
              <p:nvPr/>
            </p:nvSpPr>
            <p:spPr bwMode="auto">
              <a:xfrm>
                <a:off x="4726221" y="70787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1" name="矩形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6221" y="707873"/>
                <a:ext cx="810702" cy="43434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矩形 111"/>
              <p:cNvSpPr/>
              <p:nvPr/>
            </p:nvSpPr>
            <p:spPr bwMode="auto">
              <a:xfrm>
                <a:off x="4726221" y="114221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2" name="矩形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6221" y="1142213"/>
                <a:ext cx="810702" cy="43434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矩形 112"/>
              <p:cNvSpPr/>
              <p:nvPr/>
            </p:nvSpPr>
            <p:spPr bwMode="auto">
              <a:xfrm>
                <a:off x="4726221" y="157655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3" name="矩形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6221" y="1576553"/>
                <a:ext cx="810702" cy="43434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矩形 113"/>
              <p:cNvSpPr/>
              <p:nvPr/>
            </p:nvSpPr>
            <p:spPr bwMode="auto">
              <a:xfrm>
                <a:off x="4726221" y="201089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4" name="矩形 1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6221" y="2010893"/>
                <a:ext cx="810702" cy="43434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矩形 114"/>
              <p:cNvSpPr/>
              <p:nvPr/>
            </p:nvSpPr>
            <p:spPr bwMode="auto">
              <a:xfrm>
                <a:off x="4726221" y="244523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5" name="矩形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6221" y="2445233"/>
                <a:ext cx="810702" cy="43434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5660406" y="1574917"/>
                <a:ext cx="753540" cy="3726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zh-CN" dirty="0" smtClean="0"/>
                  <a:t>+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406" y="1574917"/>
                <a:ext cx="753540" cy="372603"/>
              </a:xfrm>
              <a:prstGeom prst="rect">
                <a:avLst/>
              </a:prstGeom>
              <a:blipFill rotWithShape="0">
                <a:blip r:embed="rId22"/>
                <a:stretch>
                  <a:fillRect t="-6557" r="-6504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矩形 115"/>
              <p:cNvSpPr/>
              <p:nvPr/>
            </p:nvSpPr>
            <p:spPr bwMode="auto">
              <a:xfrm>
                <a:off x="6395597" y="69648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6" name="矩形 1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95597" y="696480"/>
                <a:ext cx="810702" cy="43434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矩形 116"/>
              <p:cNvSpPr/>
              <p:nvPr/>
            </p:nvSpPr>
            <p:spPr bwMode="auto">
              <a:xfrm>
                <a:off x="6395597" y="113082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7" name="矩形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95597" y="1130820"/>
                <a:ext cx="810702" cy="43434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矩形 117"/>
              <p:cNvSpPr/>
              <p:nvPr/>
            </p:nvSpPr>
            <p:spPr bwMode="auto">
              <a:xfrm>
                <a:off x="6395597" y="156516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8" name="矩形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95597" y="1565160"/>
                <a:ext cx="810702" cy="43434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矩形 118"/>
              <p:cNvSpPr/>
              <p:nvPr/>
            </p:nvSpPr>
            <p:spPr bwMode="auto">
              <a:xfrm>
                <a:off x="6395597" y="199950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9" name="矩形 1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95597" y="1999500"/>
                <a:ext cx="810702" cy="434340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矩形 119"/>
              <p:cNvSpPr/>
              <p:nvPr/>
            </p:nvSpPr>
            <p:spPr bwMode="auto">
              <a:xfrm>
                <a:off x="6395597" y="243384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0" name="矩形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95597" y="2433840"/>
                <a:ext cx="810702" cy="434340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矩形 120"/>
              <p:cNvSpPr/>
              <p:nvPr/>
            </p:nvSpPr>
            <p:spPr>
              <a:xfrm>
                <a:off x="7206299" y="1563524"/>
                <a:ext cx="950709" cy="3726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zh-CN" dirty="0" smtClean="0"/>
                  <a:t>+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1" name="矩形 1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299" y="1563524"/>
                <a:ext cx="950709" cy="372603"/>
              </a:xfrm>
              <a:prstGeom prst="rect">
                <a:avLst/>
              </a:prstGeom>
              <a:blipFill rotWithShape="0">
                <a:blip r:embed="rId28"/>
                <a:stretch>
                  <a:fillRect t="-6452" b="-24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矩形 121"/>
              <p:cNvSpPr/>
              <p:nvPr/>
            </p:nvSpPr>
            <p:spPr bwMode="auto">
              <a:xfrm>
                <a:off x="8080209" y="69648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2" name="矩形 1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80209" y="696480"/>
                <a:ext cx="810702" cy="434340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矩形 122"/>
              <p:cNvSpPr/>
              <p:nvPr/>
            </p:nvSpPr>
            <p:spPr bwMode="auto">
              <a:xfrm>
                <a:off x="8080209" y="113082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3" name="矩形 1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80209" y="1130820"/>
                <a:ext cx="810702" cy="434340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矩形 123"/>
              <p:cNvSpPr/>
              <p:nvPr/>
            </p:nvSpPr>
            <p:spPr bwMode="auto">
              <a:xfrm>
                <a:off x="8080209" y="156516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4" name="矩形 1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80209" y="1565160"/>
                <a:ext cx="810702" cy="434340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矩形 124"/>
              <p:cNvSpPr/>
              <p:nvPr/>
            </p:nvSpPr>
            <p:spPr bwMode="auto">
              <a:xfrm>
                <a:off x="8080209" y="199950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5" name="矩形 1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80209" y="1999500"/>
                <a:ext cx="810702" cy="434340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矩形 125"/>
              <p:cNvSpPr/>
              <p:nvPr/>
            </p:nvSpPr>
            <p:spPr bwMode="auto">
              <a:xfrm>
                <a:off x="8080209" y="243384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6" name="矩形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80209" y="2433840"/>
                <a:ext cx="810702" cy="434340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矩形 126"/>
              <p:cNvSpPr/>
              <p:nvPr/>
            </p:nvSpPr>
            <p:spPr>
              <a:xfrm>
                <a:off x="8890911" y="1563524"/>
                <a:ext cx="691022" cy="3726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7" name="矩形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911" y="1563524"/>
                <a:ext cx="691022" cy="372603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直接连接符 127"/>
          <p:cNvCxnSpPr/>
          <p:nvPr/>
        </p:nvCxnSpPr>
        <p:spPr>
          <a:xfrm>
            <a:off x="9571492" y="1652192"/>
            <a:ext cx="1028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/>
        </p:nvCxnSpPr>
        <p:spPr>
          <a:xfrm>
            <a:off x="9581933" y="1813011"/>
            <a:ext cx="1028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矩形 129"/>
              <p:cNvSpPr/>
              <p:nvPr/>
            </p:nvSpPr>
            <p:spPr bwMode="auto">
              <a:xfrm>
                <a:off x="10772609" y="69326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0" name="矩形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72609" y="693268"/>
                <a:ext cx="810702" cy="434340"/>
              </a:xfrm>
              <a:prstGeom prst="rect">
                <a:avLst/>
              </a:prstGeom>
              <a:blipFill rotWithShape="0">
                <a:blip r:embed="rId35"/>
                <a:stretch>
                  <a:fillRect l="-1481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矩形 130"/>
              <p:cNvSpPr/>
              <p:nvPr/>
            </p:nvSpPr>
            <p:spPr bwMode="auto">
              <a:xfrm>
                <a:off x="10772609" y="112760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1" name="矩形 1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72609" y="1127608"/>
                <a:ext cx="810702" cy="434340"/>
              </a:xfrm>
              <a:prstGeom prst="rect">
                <a:avLst/>
              </a:prstGeom>
              <a:blipFill rotWithShape="0">
                <a:blip r:embed="rId36"/>
                <a:stretch>
                  <a:fillRect l="-1481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矩形 131"/>
              <p:cNvSpPr/>
              <p:nvPr/>
            </p:nvSpPr>
            <p:spPr bwMode="auto">
              <a:xfrm>
                <a:off x="10772609" y="156194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2" name="矩形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72609" y="1561948"/>
                <a:ext cx="810702" cy="434340"/>
              </a:xfrm>
              <a:prstGeom prst="rect">
                <a:avLst/>
              </a:prstGeom>
              <a:blipFill rotWithShape="0">
                <a:blip r:embed="rId37"/>
                <a:stretch>
                  <a:fillRect l="-1481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矩形 132"/>
              <p:cNvSpPr/>
              <p:nvPr/>
            </p:nvSpPr>
            <p:spPr bwMode="auto">
              <a:xfrm>
                <a:off x="10772609" y="199628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3" name="矩形 1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72609" y="1996288"/>
                <a:ext cx="810702" cy="434340"/>
              </a:xfrm>
              <a:prstGeom prst="rect">
                <a:avLst/>
              </a:prstGeom>
              <a:blipFill rotWithShape="0">
                <a:blip r:embed="rId38"/>
                <a:stretch>
                  <a:fillRect l="-1481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矩形 133"/>
              <p:cNvSpPr/>
              <p:nvPr/>
            </p:nvSpPr>
            <p:spPr bwMode="auto">
              <a:xfrm>
                <a:off x="10772609" y="243062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4" name="矩形 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72609" y="2430628"/>
                <a:ext cx="810702" cy="434340"/>
              </a:xfrm>
              <a:prstGeom prst="rect">
                <a:avLst/>
              </a:prstGeom>
              <a:blipFill rotWithShape="0">
                <a:blip r:embed="rId39"/>
                <a:stretch>
                  <a:fillRect l="-1481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椭圆 152"/>
          <p:cNvSpPr/>
          <p:nvPr/>
        </p:nvSpPr>
        <p:spPr bwMode="auto">
          <a:xfrm>
            <a:off x="4947794" y="5178153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54" name="椭圆 153"/>
          <p:cNvSpPr/>
          <p:nvPr/>
        </p:nvSpPr>
        <p:spPr bwMode="auto">
          <a:xfrm>
            <a:off x="5629274" y="4695925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155" name="椭圆 154"/>
          <p:cNvSpPr/>
          <p:nvPr/>
        </p:nvSpPr>
        <p:spPr bwMode="auto">
          <a:xfrm>
            <a:off x="6233565" y="5200110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156" name="椭圆 155"/>
          <p:cNvSpPr/>
          <p:nvPr/>
        </p:nvSpPr>
        <p:spPr bwMode="auto">
          <a:xfrm>
            <a:off x="4909939" y="4134546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57" name="椭圆 156"/>
          <p:cNvSpPr/>
          <p:nvPr/>
        </p:nvSpPr>
        <p:spPr bwMode="auto">
          <a:xfrm>
            <a:off x="6894238" y="4695925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5</a:t>
            </a:r>
            <a:endParaRPr lang="zh-CN" altLang="en-US" dirty="0"/>
          </a:p>
        </p:txBody>
      </p:sp>
      <p:cxnSp>
        <p:nvCxnSpPr>
          <p:cNvPr id="158" name="直接连接符 157"/>
          <p:cNvCxnSpPr>
            <a:stCxn id="153" idx="6"/>
            <a:endCxn id="154" idx="3"/>
          </p:cNvCxnSpPr>
          <p:nvPr/>
        </p:nvCxnSpPr>
        <p:spPr>
          <a:xfrm flipV="1">
            <a:off x="5286358" y="4984907"/>
            <a:ext cx="392498" cy="3625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55" idx="6"/>
            <a:endCxn id="157" idx="3"/>
          </p:cNvCxnSpPr>
          <p:nvPr/>
        </p:nvCxnSpPr>
        <p:spPr>
          <a:xfrm flipV="1">
            <a:off x="6572129" y="4984907"/>
            <a:ext cx="371691" cy="3844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直接连接符 159"/>
          <p:cNvCxnSpPr>
            <a:stCxn id="156" idx="5"/>
            <a:endCxn id="154" idx="1"/>
          </p:cNvCxnSpPr>
          <p:nvPr/>
        </p:nvCxnSpPr>
        <p:spPr>
          <a:xfrm>
            <a:off x="5198921" y="4423528"/>
            <a:ext cx="479935" cy="3219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直接连接符 160"/>
          <p:cNvCxnSpPr>
            <a:stCxn id="154" idx="5"/>
            <a:endCxn id="155" idx="2"/>
          </p:cNvCxnSpPr>
          <p:nvPr/>
        </p:nvCxnSpPr>
        <p:spPr>
          <a:xfrm>
            <a:off x="5918256" y="4984907"/>
            <a:ext cx="315309" cy="3844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直接连接符 161"/>
          <p:cNvCxnSpPr/>
          <p:nvPr/>
        </p:nvCxnSpPr>
        <p:spPr>
          <a:xfrm>
            <a:off x="-45380" y="3011859"/>
            <a:ext cx="11950700" cy="2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矩形 162"/>
              <p:cNvSpPr/>
              <p:nvPr/>
            </p:nvSpPr>
            <p:spPr>
              <a:xfrm>
                <a:off x="4855118" y="3697163"/>
                <a:ext cx="862479" cy="4040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3" name="矩形 1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118" y="3697163"/>
                <a:ext cx="862479" cy="404085"/>
              </a:xfrm>
              <a:prstGeom prst="rect">
                <a:avLst/>
              </a:prstGeom>
              <a:blipFill rotWithShape="0">
                <a:blip r:embed="rId40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矩形 163"/>
              <p:cNvSpPr/>
              <p:nvPr/>
            </p:nvSpPr>
            <p:spPr>
              <a:xfrm>
                <a:off x="4963883" y="5544909"/>
                <a:ext cx="862479" cy="4040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4" name="矩形 1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883" y="5544909"/>
                <a:ext cx="862479" cy="404085"/>
              </a:xfrm>
              <a:prstGeom prst="rect">
                <a:avLst/>
              </a:prstGeom>
              <a:blipFill rotWithShape="0">
                <a:blip r:embed="rId41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矩形 164"/>
              <p:cNvSpPr/>
              <p:nvPr/>
            </p:nvSpPr>
            <p:spPr>
              <a:xfrm>
                <a:off x="5574791" y="4257369"/>
                <a:ext cx="862479" cy="4053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5" name="矩形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791" y="4257369"/>
                <a:ext cx="862479" cy="405367"/>
              </a:xfrm>
              <a:prstGeom prst="rect">
                <a:avLst/>
              </a:prstGeom>
              <a:blipFill rotWithShape="0">
                <a:blip r:embed="rId42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矩形 165"/>
              <p:cNvSpPr/>
              <p:nvPr/>
            </p:nvSpPr>
            <p:spPr>
              <a:xfrm>
                <a:off x="7176575" y="4473110"/>
                <a:ext cx="862479" cy="405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6" name="矩形 1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575" y="4473110"/>
                <a:ext cx="862479" cy="405624"/>
              </a:xfrm>
              <a:prstGeom prst="rect">
                <a:avLst/>
              </a:prstGeom>
              <a:blipFill rotWithShape="0">
                <a:blip r:embed="rId43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矩形 166"/>
              <p:cNvSpPr/>
              <p:nvPr/>
            </p:nvSpPr>
            <p:spPr>
              <a:xfrm>
                <a:off x="6593446" y="5152186"/>
                <a:ext cx="862479" cy="4040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7" name="矩形 1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446" y="5152186"/>
                <a:ext cx="862479" cy="404085"/>
              </a:xfrm>
              <a:prstGeom prst="rect">
                <a:avLst/>
              </a:prstGeom>
              <a:blipFill rotWithShape="0">
                <a:blip r:embed="rId4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椭圆 84"/>
          <p:cNvSpPr/>
          <p:nvPr/>
        </p:nvSpPr>
        <p:spPr bwMode="auto">
          <a:xfrm>
            <a:off x="862638" y="5143281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86" name="椭圆 85"/>
          <p:cNvSpPr/>
          <p:nvPr/>
        </p:nvSpPr>
        <p:spPr bwMode="auto">
          <a:xfrm>
            <a:off x="1544118" y="4661053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87" name="椭圆 86"/>
          <p:cNvSpPr/>
          <p:nvPr/>
        </p:nvSpPr>
        <p:spPr bwMode="auto">
          <a:xfrm>
            <a:off x="2148409" y="5165238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88" name="椭圆 87"/>
          <p:cNvSpPr/>
          <p:nvPr/>
        </p:nvSpPr>
        <p:spPr bwMode="auto">
          <a:xfrm>
            <a:off x="839558" y="4139956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9" name="椭圆 88"/>
          <p:cNvSpPr/>
          <p:nvPr/>
        </p:nvSpPr>
        <p:spPr bwMode="auto">
          <a:xfrm>
            <a:off x="2809082" y="4661053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5</a:t>
            </a:r>
            <a:endParaRPr lang="zh-CN" altLang="en-US" dirty="0"/>
          </a:p>
        </p:txBody>
      </p:sp>
      <p:cxnSp>
        <p:nvCxnSpPr>
          <p:cNvPr id="90" name="直接连接符 89"/>
          <p:cNvCxnSpPr>
            <a:stCxn id="85" idx="6"/>
            <a:endCxn id="86" idx="3"/>
          </p:cNvCxnSpPr>
          <p:nvPr/>
        </p:nvCxnSpPr>
        <p:spPr>
          <a:xfrm flipV="1">
            <a:off x="1201202" y="4950035"/>
            <a:ext cx="392498" cy="3625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直接连接符 134"/>
          <p:cNvCxnSpPr>
            <a:stCxn id="87" idx="6"/>
            <a:endCxn id="89" idx="3"/>
          </p:cNvCxnSpPr>
          <p:nvPr/>
        </p:nvCxnSpPr>
        <p:spPr>
          <a:xfrm flipV="1">
            <a:off x="2486973" y="4950035"/>
            <a:ext cx="371691" cy="3844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接连接符 135"/>
          <p:cNvCxnSpPr>
            <a:stCxn id="88" idx="5"/>
            <a:endCxn id="86" idx="1"/>
          </p:cNvCxnSpPr>
          <p:nvPr/>
        </p:nvCxnSpPr>
        <p:spPr>
          <a:xfrm>
            <a:off x="1128540" y="4428938"/>
            <a:ext cx="465160" cy="2816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直接连接符 136"/>
          <p:cNvCxnSpPr>
            <a:stCxn id="86" idx="5"/>
            <a:endCxn id="87" idx="2"/>
          </p:cNvCxnSpPr>
          <p:nvPr/>
        </p:nvCxnSpPr>
        <p:spPr>
          <a:xfrm>
            <a:off x="1833100" y="4950035"/>
            <a:ext cx="315309" cy="3844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矩形 137"/>
              <p:cNvSpPr/>
              <p:nvPr/>
            </p:nvSpPr>
            <p:spPr>
              <a:xfrm>
                <a:off x="839558" y="3666901"/>
                <a:ext cx="862479" cy="4040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8" name="矩形 1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58" y="3666901"/>
                <a:ext cx="862479" cy="404085"/>
              </a:xfrm>
              <a:prstGeom prst="rect">
                <a:avLst/>
              </a:prstGeom>
              <a:blipFill rotWithShape="0">
                <a:blip r:embed="rId45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矩形 138"/>
              <p:cNvSpPr/>
              <p:nvPr/>
            </p:nvSpPr>
            <p:spPr>
              <a:xfrm>
                <a:off x="746882" y="5523855"/>
                <a:ext cx="862479" cy="4040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9" name="矩形 1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82" y="5523855"/>
                <a:ext cx="862479" cy="404085"/>
              </a:xfrm>
              <a:prstGeom prst="rect">
                <a:avLst/>
              </a:prstGeom>
              <a:blipFill rotWithShape="0">
                <a:blip r:embed="rId46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矩形 139"/>
              <p:cNvSpPr/>
              <p:nvPr/>
            </p:nvSpPr>
            <p:spPr>
              <a:xfrm>
                <a:off x="1489635" y="4222497"/>
                <a:ext cx="862479" cy="4053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0" name="矩形 1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635" y="4222497"/>
                <a:ext cx="862479" cy="405367"/>
              </a:xfrm>
              <a:prstGeom prst="rect">
                <a:avLst/>
              </a:prstGeom>
              <a:blipFill rotWithShape="0">
                <a:blip r:embed="rId47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矩形 140"/>
              <p:cNvSpPr/>
              <p:nvPr/>
            </p:nvSpPr>
            <p:spPr>
              <a:xfrm>
                <a:off x="3091419" y="4394693"/>
                <a:ext cx="862479" cy="405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1" name="矩形 1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419" y="4394693"/>
                <a:ext cx="862479" cy="405624"/>
              </a:xfrm>
              <a:prstGeom prst="rect">
                <a:avLst/>
              </a:prstGeom>
              <a:blipFill rotWithShape="0">
                <a:blip r:embed="rId48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矩形 141"/>
              <p:cNvSpPr/>
              <p:nvPr/>
            </p:nvSpPr>
            <p:spPr>
              <a:xfrm>
                <a:off x="2508290" y="5117314"/>
                <a:ext cx="862479" cy="4040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2" name="矩形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290" y="5117314"/>
                <a:ext cx="862479" cy="404085"/>
              </a:xfrm>
              <a:prstGeom prst="rect">
                <a:avLst/>
              </a:prstGeom>
              <a:blipFill rotWithShape="0">
                <a:blip r:embed="rId49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连接符 8"/>
          <p:cNvCxnSpPr/>
          <p:nvPr/>
        </p:nvCxnSpPr>
        <p:spPr>
          <a:xfrm>
            <a:off x="4089400" y="4878734"/>
            <a:ext cx="453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直接连接符 143"/>
          <p:cNvCxnSpPr/>
          <p:nvPr/>
        </p:nvCxnSpPr>
        <p:spPr>
          <a:xfrm>
            <a:off x="8028613" y="4801224"/>
            <a:ext cx="1028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直接连接符 144"/>
          <p:cNvCxnSpPr/>
          <p:nvPr/>
        </p:nvCxnSpPr>
        <p:spPr>
          <a:xfrm>
            <a:off x="8039054" y="4962043"/>
            <a:ext cx="1028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椭圆 145"/>
          <p:cNvSpPr/>
          <p:nvPr/>
        </p:nvSpPr>
        <p:spPr bwMode="auto">
          <a:xfrm>
            <a:off x="9195137" y="5281810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47" name="椭圆 146"/>
          <p:cNvSpPr/>
          <p:nvPr/>
        </p:nvSpPr>
        <p:spPr bwMode="auto">
          <a:xfrm>
            <a:off x="9876617" y="4799582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148" name="椭圆 147"/>
          <p:cNvSpPr/>
          <p:nvPr/>
        </p:nvSpPr>
        <p:spPr bwMode="auto">
          <a:xfrm>
            <a:off x="10480908" y="5303767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149" name="椭圆 148"/>
          <p:cNvSpPr/>
          <p:nvPr/>
        </p:nvSpPr>
        <p:spPr bwMode="auto">
          <a:xfrm>
            <a:off x="9172057" y="4278485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50" name="椭圆 149"/>
          <p:cNvSpPr/>
          <p:nvPr/>
        </p:nvSpPr>
        <p:spPr bwMode="auto">
          <a:xfrm>
            <a:off x="11141581" y="4799582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5</a:t>
            </a:r>
            <a:endParaRPr lang="zh-CN" altLang="en-US" dirty="0"/>
          </a:p>
        </p:txBody>
      </p:sp>
      <p:cxnSp>
        <p:nvCxnSpPr>
          <p:cNvPr id="151" name="直接连接符 150"/>
          <p:cNvCxnSpPr>
            <a:stCxn id="146" idx="6"/>
            <a:endCxn id="147" idx="3"/>
          </p:cNvCxnSpPr>
          <p:nvPr/>
        </p:nvCxnSpPr>
        <p:spPr>
          <a:xfrm flipV="1">
            <a:off x="9533701" y="5088564"/>
            <a:ext cx="392498" cy="3625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直接连接符 151"/>
          <p:cNvCxnSpPr>
            <a:stCxn id="148" idx="6"/>
            <a:endCxn id="150" idx="3"/>
          </p:cNvCxnSpPr>
          <p:nvPr/>
        </p:nvCxnSpPr>
        <p:spPr>
          <a:xfrm flipV="1">
            <a:off x="10819472" y="5088564"/>
            <a:ext cx="371691" cy="3844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直接连接符 167"/>
          <p:cNvCxnSpPr>
            <a:stCxn id="149" idx="5"/>
            <a:endCxn id="147" idx="1"/>
          </p:cNvCxnSpPr>
          <p:nvPr/>
        </p:nvCxnSpPr>
        <p:spPr>
          <a:xfrm>
            <a:off x="9461039" y="4567467"/>
            <a:ext cx="465160" cy="2816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直接连接符 168"/>
          <p:cNvCxnSpPr>
            <a:stCxn id="147" idx="5"/>
            <a:endCxn id="148" idx="2"/>
          </p:cNvCxnSpPr>
          <p:nvPr/>
        </p:nvCxnSpPr>
        <p:spPr>
          <a:xfrm>
            <a:off x="10165599" y="5088564"/>
            <a:ext cx="315309" cy="3844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矩形 169"/>
              <p:cNvSpPr/>
              <p:nvPr/>
            </p:nvSpPr>
            <p:spPr>
              <a:xfrm>
                <a:off x="8933179" y="3728233"/>
                <a:ext cx="862479" cy="428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0" name="矩形 1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179" y="3728233"/>
                <a:ext cx="862479" cy="428451"/>
              </a:xfrm>
              <a:prstGeom prst="rect">
                <a:avLst/>
              </a:prstGeom>
              <a:blipFill rotWithShape="0">
                <a:blip r:embed="rId50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矩形 170"/>
              <p:cNvSpPr/>
              <p:nvPr/>
            </p:nvSpPr>
            <p:spPr>
              <a:xfrm>
                <a:off x="9079381" y="5610940"/>
                <a:ext cx="862479" cy="428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/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1" name="矩形 1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9381" y="5610940"/>
                <a:ext cx="862479" cy="428451"/>
              </a:xfrm>
              <a:prstGeom prst="rect">
                <a:avLst/>
              </a:prstGeom>
              <a:blipFill rotWithShape="0">
                <a:blip r:embed="rId51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矩形 171"/>
              <p:cNvSpPr/>
              <p:nvPr/>
            </p:nvSpPr>
            <p:spPr>
              <a:xfrm>
                <a:off x="9822134" y="4361026"/>
                <a:ext cx="862479" cy="4297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/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2" name="矩形 1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2134" y="4361026"/>
                <a:ext cx="862479" cy="429733"/>
              </a:xfrm>
              <a:prstGeom prst="rect">
                <a:avLst/>
              </a:prstGeom>
              <a:blipFill rotWithShape="0">
                <a:blip r:embed="rId52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矩形 172"/>
              <p:cNvSpPr/>
              <p:nvPr/>
            </p:nvSpPr>
            <p:spPr>
              <a:xfrm>
                <a:off x="11423919" y="4533222"/>
                <a:ext cx="768082" cy="4299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/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3" name="矩形 1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3919" y="4533222"/>
                <a:ext cx="768082" cy="429990"/>
              </a:xfrm>
              <a:prstGeom prst="rect">
                <a:avLst/>
              </a:prstGeom>
              <a:blipFill rotWithShape="0">
                <a:blip r:embed="rId53"/>
                <a:stretch>
                  <a:fillRect l="-2381" b="-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矩形 173"/>
              <p:cNvSpPr/>
              <p:nvPr/>
            </p:nvSpPr>
            <p:spPr>
              <a:xfrm>
                <a:off x="10840789" y="5255843"/>
                <a:ext cx="862479" cy="428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/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4" name="矩形 1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0789" y="5255843"/>
                <a:ext cx="862479" cy="428451"/>
              </a:xfrm>
              <a:prstGeom prst="rect">
                <a:avLst/>
              </a:prstGeom>
              <a:blipFill rotWithShape="0">
                <a:blip r:embed="rId5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22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E8D8-8790-40C0-B505-5C08F7D6F34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0649">
            <a:off x="3641851" y="755650"/>
            <a:ext cx="4762500" cy="4762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261" y="5081524"/>
            <a:ext cx="3090678" cy="22555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271261" y="5307076"/>
            <a:ext cx="33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192519" y="5307076"/>
            <a:ext cx="33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5683507" y="5288026"/>
            <a:ext cx="679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0.5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2678327" y="5901960"/>
            <a:ext cx="6689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天蓝色：认为该原子对分子被判定为活性分子有消极贡献</a:t>
            </a:r>
            <a:endParaRPr lang="en-US" altLang="zh-CN" dirty="0" smtClean="0"/>
          </a:p>
          <a:p>
            <a:r>
              <a:rPr lang="zh-CN" altLang="en-US" dirty="0" smtClean="0"/>
              <a:t>亮红色：</a:t>
            </a:r>
            <a:r>
              <a:rPr lang="zh-CN" altLang="en-US" dirty="0"/>
              <a:t>认为该原子对分子被判定为活性分子</a:t>
            </a:r>
            <a:r>
              <a:rPr lang="zh-CN" altLang="en-US" dirty="0" smtClean="0"/>
              <a:t>有积极贡献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395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E8D8-8790-40C0-B505-5C08F7D6F34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文本框 5"/>
          <p:cNvSpPr txBox="1"/>
          <p:nvPr/>
        </p:nvSpPr>
        <p:spPr>
          <a:xfrm>
            <a:off x="8105775" y="1530350"/>
            <a:ext cx="3495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Training data 4000  </a:t>
            </a:r>
            <a:r>
              <a:rPr lang="en-US" altLang="zh-CN" dirty="0"/>
              <a:t>Test data </a:t>
            </a:r>
            <a:r>
              <a:rPr lang="zh-CN" altLang="en-US" dirty="0" smtClean="0"/>
              <a:t>387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105774" y="2799318"/>
            <a:ext cx="1924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Valid data 100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876799" y="1755259"/>
            <a:ext cx="2019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Training data 40387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76799" y="2799318"/>
            <a:ext cx="2019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Valid data 100</a:t>
            </a:r>
            <a:endParaRPr lang="zh-CN" altLang="en-US" dirty="0"/>
          </a:p>
        </p:txBody>
      </p:sp>
      <p:cxnSp>
        <p:nvCxnSpPr>
          <p:cNvPr id="13" name="直接箭头连接符 12"/>
          <p:cNvCxnSpPr>
            <a:stCxn id="11" idx="3"/>
            <a:endCxn id="6" idx="1"/>
          </p:cNvCxnSpPr>
          <p:nvPr/>
        </p:nvCxnSpPr>
        <p:spPr>
          <a:xfrm flipV="1">
            <a:off x="6896298" y="1715016"/>
            <a:ext cx="1209477" cy="224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11" idx="3"/>
          </p:cNvCxnSpPr>
          <p:nvPr/>
        </p:nvCxnSpPr>
        <p:spPr>
          <a:xfrm>
            <a:off x="6896298" y="1939925"/>
            <a:ext cx="1209477" cy="40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8105775" y="2164834"/>
            <a:ext cx="192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Test </a:t>
            </a:r>
            <a:r>
              <a:rPr lang="en-US" altLang="zh-CN" dirty="0"/>
              <a:t>data </a:t>
            </a:r>
            <a:r>
              <a:rPr lang="zh-CN" altLang="en-US" dirty="0" smtClean="0"/>
              <a:t>387</a:t>
            </a:r>
            <a:endParaRPr lang="zh-CN" altLang="en-US" dirty="0"/>
          </a:p>
        </p:txBody>
      </p:sp>
      <p:cxnSp>
        <p:nvCxnSpPr>
          <p:cNvPr id="28" name="直接箭头连接符 27"/>
          <p:cNvCxnSpPr>
            <a:stCxn id="7" idx="3"/>
            <a:endCxn id="10" idx="1"/>
          </p:cNvCxnSpPr>
          <p:nvPr/>
        </p:nvCxnSpPr>
        <p:spPr>
          <a:xfrm>
            <a:off x="6896298" y="2983984"/>
            <a:ext cx="1209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1228725" y="2799318"/>
            <a:ext cx="3206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No binding strength information</a:t>
            </a:r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1228725" y="1779071"/>
            <a:ext cx="3280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Has binding strength information</a:t>
            </a:r>
            <a:endParaRPr lang="zh-CN" altLang="en-US" dirty="0"/>
          </a:p>
        </p:txBody>
      </p:sp>
      <p:graphicFrame>
        <p:nvGraphicFramePr>
          <p:cNvPr id="39" name="图表 38"/>
          <p:cNvGraphicFramePr/>
          <p:nvPr>
            <p:extLst>
              <p:ext uri="{D42A27DB-BD31-4B8C-83A1-F6EECF244321}">
                <p14:modId xmlns:p14="http://schemas.microsoft.com/office/powerpoint/2010/main" val="293810391"/>
              </p:ext>
            </p:extLst>
          </p:nvPr>
        </p:nvGraphicFramePr>
        <p:xfrm>
          <a:off x="5791398" y="3739634"/>
          <a:ext cx="4368602" cy="2398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595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E8D8-8790-40C0-B505-5C08F7D6F34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61" t="3081" r="20507" b="47574"/>
          <a:stretch/>
        </p:blipFill>
        <p:spPr>
          <a:xfrm>
            <a:off x="861472" y="1501385"/>
            <a:ext cx="10560167" cy="381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8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E8D8-8790-40C0-B505-5C08F7D6F34C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72" y="0"/>
            <a:ext cx="9164668" cy="687350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319" y="1710531"/>
            <a:ext cx="571500" cy="57150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 flipH="1">
            <a:off x="2019300" y="2109788"/>
            <a:ext cx="300038" cy="3810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444" y="1710531"/>
            <a:ext cx="666750" cy="666750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>
            <a:off x="1564482" y="2186781"/>
            <a:ext cx="95249" cy="71834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888" y="1620043"/>
            <a:ext cx="376238" cy="376238"/>
          </a:xfrm>
          <a:prstGeom prst="rect">
            <a:avLst/>
          </a:prstGeom>
        </p:spPr>
      </p:pic>
      <p:cxnSp>
        <p:nvCxnSpPr>
          <p:cNvPr id="17" name="直接连接符 16"/>
          <p:cNvCxnSpPr/>
          <p:nvPr/>
        </p:nvCxnSpPr>
        <p:spPr>
          <a:xfrm>
            <a:off x="3479007" y="1901031"/>
            <a:ext cx="188119" cy="50641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084" y="3253946"/>
            <a:ext cx="389341" cy="389341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 flipV="1">
            <a:off x="1500981" y="3043239"/>
            <a:ext cx="246857" cy="33813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819" y="4556125"/>
            <a:ext cx="776586" cy="776586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141" y="4602365"/>
            <a:ext cx="522785" cy="522785"/>
          </a:xfrm>
          <a:prstGeom prst="rect">
            <a:avLst/>
          </a:prstGeom>
        </p:spPr>
      </p:pic>
      <p:cxnSp>
        <p:nvCxnSpPr>
          <p:cNvPr id="25" name="直接连接符 24"/>
          <p:cNvCxnSpPr>
            <a:endCxn id="23" idx="0"/>
          </p:cNvCxnSpPr>
          <p:nvPr/>
        </p:nvCxnSpPr>
        <p:spPr>
          <a:xfrm flipH="1">
            <a:off x="3129112" y="4087018"/>
            <a:ext cx="599632" cy="46910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endCxn id="24" idx="0"/>
          </p:cNvCxnSpPr>
          <p:nvPr/>
        </p:nvCxnSpPr>
        <p:spPr>
          <a:xfrm>
            <a:off x="3723085" y="4181475"/>
            <a:ext cx="241449" cy="42089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0" name="图片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831" y="4717257"/>
            <a:ext cx="423862" cy="423862"/>
          </a:xfrm>
          <a:prstGeom prst="rect">
            <a:avLst/>
          </a:prstGeom>
        </p:spPr>
      </p:pic>
      <p:cxnSp>
        <p:nvCxnSpPr>
          <p:cNvPr id="31" name="直接连接符 30"/>
          <p:cNvCxnSpPr/>
          <p:nvPr/>
        </p:nvCxnSpPr>
        <p:spPr>
          <a:xfrm flipH="1">
            <a:off x="4572286" y="4487760"/>
            <a:ext cx="4476" cy="22949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477" y="4667846"/>
            <a:ext cx="710604" cy="710604"/>
          </a:xfrm>
          <a:prstGeom prst="rect">
            <a:avLst/>
          </a:prstGeom>
        </p:spPr>
      </p:pic>
      <p:cxnSp>
        <p:nvCxnSpPr>
          <p:cNvPr id="34" name="直接连接符 33"/>
          <p:cNvCxnSpPr>
            <a:endCxn id="33" idx="0"/>
          </p:cNvCxnSpPr>
          <p:nvPr/>
        </p:nvCxnSpPr>
        <p:spPr>
          <a:xfrm>
            <a:off x="5347692" y="4418312"/>
            <a:ext cx="51087" cy="24953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6" name="图片 3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707" y="3785882"/>
            <a:ext cx="588721" cy="588721"/>
          </a:xfrm>
          <a:prstGeom prst="rect">
            <a:avLst/>
          </a:prstGeom>
        </p:spPr>
      </p:pic>
      <p:cxnSp>
        <p:nvCxnSpPr>
          <p:cNvPr id="37" name="直接连接符 36"/>
          <p:cNvCxnSpPr>
            <a:endCxn id="36" idx="1"/>
          </p:cNvCxnSpPr>
          <p:nvPr/>
        </p:nvCxnSpPr>
        <p:spPr>
          <a:xfrm>
            <a:off x="5264646" y="3882530"/>
            <a:ext cx="1010061" cy="19771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9084837" y="1484114"/>
            <a:ext cx="28790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从图卷积</a:t>
            </a:r>
            <a:r>
              <a:rPr lang="zh-CN" altLang="en-US" dirty="0" smtClean="0"/>
              <a:t>神经网络中</a:t>
            </a:r>
            <a:r>
              <a:rPr lang="zh-CN" altLang="en-US" dirty="0"/>
              <a:t>获取分子结构可视化</a:t>
            </a:r>
            <a:r>
              <a:rPr lang="zh-CN" altLang="en-US" dirty="0" smtClean="0"/>
              <a:t>特征</a:t>
            </a:r>
            <a:endParaRPr lang="en-US" altLang="zh-CN" dirty="0"/>
          </a:p>
        </p:txBody>
      </p:sp>
      <p:cxnSp>
        <p:nvCxnSpPr>
          <p:cNvPr id="50" name="直接箭头连接符 49"/>
          <p:cNvCxnSpPr/>
          <p:nvPr/>
        </p:nvCxnSpPr>
        <p:spPr>
          <a:xfrm flipH="1" flipV="1">
            <a:off x="4932255" y="1191780"/>
            <a:ext cx="2145187" cy="26223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 flipV="1">
            <a:off x="7079038" y="3267858"/>
            <a:ext cx="1042017" cy="5462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7254023" y="2990859"/>
                <a:ext cx="86703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023" y="2990859"/>
                <a:ext cx="867032" cy="27699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6983668" y="1362358"/>
                <a:ext cx="5965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668" y="1362358"/>
                <a:ext cx="596510" cy="276999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5049437" y="1035583"/>
                <a:ext cx="98244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437" y="1035583"/>
                <a:ext cx="982448" cy="276999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/>
          <p:cNvSpPr/>
          <p:nvPr/>
        </p:nvSpPr>
        <p:spPr>
          <a:xfrm>
            <a:off x="9084836" y="2463818"/>
            <a:ext cx="28790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从预测结果获取数据分布特征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9585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E8D8-8790-40C0-B505-5C08F7D6F34C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8" y="0"/>
            <a:ext cx="9144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415" y="1660154"/>
            <a:ext cx="642620" cy="642620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 flipH="1">
            <a:off x="1534955" y="2099177"/>
            <a:ext cx="12000" cy="79642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059" y="2021786"/>
            <a:ext cx="561975" cy="561975"/>
          </a:xfrm>
          <a:prstGeom prst="rect">
            <a:avLst/>
          </a:prstGeom>
        </p:spPr>
      </p:pic>
      <p:cxnSp>
        <p:nvCxnSpPr>
          <p:cNvPr id="16" name="直接连接符 15"/>
          <p:cNvCxnSpPr/>
          <p:nvPr/>
        </p:nvCxnSpPr>
        <p:spPr>
          <a:xfrm flipH="1">
            <a:off x="1500189" y="2412644"/>
            <a:ext cx="779857" cy="67107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890" y="4063497"/>
            <a:ext cx="586146" cy="586146"/>
          </a:xfrm>
          <a:prstGeom prst="rect">
            <a:avLst/>
          </a:prstGeom>
        </p:spPr>
      </p:pic>
      <p:cxnSp>
        <p:nvCxnSpPr>
          <p:cNvPr id="23" name="直接连接符 22"/>
          <p:cNvCxnSpPr/>
          <p:nvPr/>
        </p:nvCxnSpPr>
        <p:spPr>
          <a:xfrm>
            <a:off x="1609725" y="3590661"/>
            <a:ext cx="28575" cy="54318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0" name="图片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968" y="1983686"/>
            <a:ext cx="600075" cy="600075"/>
          </a:xfrm>
          <a:prstGeom prst="rect">
            <a:avLst/>
          </a:prstGeom>
        </p:spPr>
      </p:pic>
      <p:cxnSp>
        <p:nvCxnSpPr>
          <p:cNvPr id="31" name="直接连接符 30"/>
          <p:cNvCxnSpPr/>
          <p:nvPr/>
        </p:nvCxnSpPr>
        <p:spPr>
          <a:xfrm flipH="1">
            <a:off x="1999059" y="2471738"/>
            <a:ext cx="734646" cy="61198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1970484" y="3319066"/>
            <a:ext cx="172641" cy="133057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5" name="图片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17" y="4454547"/>
            <a:ext cx="603720" cy="60372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37" y="4867275"/>
            <a:ext cx="692675" cy="692675"/>
          </a:xfrm>
          <a:prstGeom prst="rect">
            <a:avLst/>
          </a:prstGeom>
        </p:spPr>
      </p:pic>
      <p:cxnSp>
        <p:nvCxnSpPr>
          <p:cNvPr id="39" name="直接连接符 38"/>
          <p:cNvCxnSpPr/>
          <p:nvPr/>
        </p:nvCxnSpPr>
        <p:spPr>
          <a:xfrm>
            <a:off x="2020071" y="3196966"/>
            <a:ext cx="716779" cy="197193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1" name="图片 4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941" y="2540251"/>
            <a:ext cx="603250" cy="603250"/>
          </a:xfrm>
          <a:prstGeom prst="rect">
            <a:avLst/>
          </a:prstGeom>
        </p:spPr>
      </p:pic>
      <p:cxnSp>
        <p:nvCxnSpPr>
          <p:cNvPr id="42" name="直接连接符 41"/>
          <p:cNvCxnSpPr/>
          <p:nvPr/>
        </p:nvCxnSpPr>
        <p:spPr>
          <a:xfrm flipH="1">
            <a:off x="3771874" y="3038475"/>
            <a:ext cx="321067" cy="28084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6" name="图片 4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265" y="4937760"/>
            <a:ext cx="579453" cy="579453"/>
          </a:xfrm>
          <a:prstGeom prst="rect">
            <a:avLst/>
          </a:prstGeom>
        </p:spPr>
      </p:pic>
      <p:cxnSp>
        <p:nvCxnSpPr>
          <p:cNvPr id="49" name="直接连接符 48"/>
          <p:cNvCxnSpPr/>
          <p:nvPr/>
        </p:nvCxnSpPr>
        <p:spPr>
          <a:xfrm>
            <a:off x="3100603" y="4182907"/>
            <a:ext cx="671271" cy="98599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 flipH="1" flipV="1">
            <a:off x="4546600" y="1660154"/>
            <a:ext cx="1709420" cy="14235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 flipV="1">
            <a:off x="6256020" y="2643188"/>
            <a:ext cx="1230813" cy="4405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图片 6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353" y="2859761"/>
            <a:ext cx="674409" cy="674409"/>
          </a:xfrm>
          <a:prstGeom prst="rect">
            <a:avLst/>
          </a:prstGeom>
        </p:spPr>
      </p:pic>
      <p:cxnSp>
        <p:nvCxnSpPr>
          <p:cNvPr id="63" name="直接连接符 62"/>
          <p:cNvCxnSpPr/>
          <p:nvPr/>
        </p:nvCxnSpPr>
        <p:spPr>
          <a:xfrm flipH="1">
            <a:off x="3839991" y="3263900"/>
            <a:ext cx="1062210" cy="36008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9" name="图片 6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691" y="2761665"/>
            <a:ext cx="462954" cy="462954"/>
          </a:xfrm>
          <a:prstGeom prst="rect">
            <a:avLst/>
          </a:prstGeom>
        </p:spPr>
      </p:pic>
      <p:cxnSp>
        <p:nvCxnSpPr>
          <p:cNvPr id="70" name="直接连接符 69"/>
          <p:cNvCxnSpPr/>
          <p:nvPr/>
        </p:nvCxnSpPr>
        <p:spPr>
          <a:xfrm flipH="1">
            <a:off x="2934648" y="3143501"/>
            <a:ext cx="328782" cy="48048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4" name="图片 7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69" y="3038475"/>
            <a:ext cx="741521" cy="741521"/>
          </a:xfrm>
          <a:prstGeom prst="rect">
            <a:avLst/>
          </a:prstGeom>
        </p:spPr>
      </p:pic>
      <p:cxnSp>
        <p:nvCxnSpPr>
          <p:cNvPr id="75" name="直接连接符 74"/>
          <p:cNvCxnSpPr/>
          <p:nvPr/>
        </p:nvCxnSpPr>
        <p:spPr>
          <a:xfrm flipH="1">
            <a:off x="7401962" y="3624273"/>
            <a:ext cx="84871" cy="30002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/>
              <p:cNvSpPr/>
              <p:nvPr/>
            </p:nvSpPr>
            <p:spPr>
              <a:xfrm>
                <a:off x="6983668" y="1362358"/>
                <a:ext cx="5965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78" name="矩形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668" y="1362358"/>
                <a:ext cx="596510" cy="276999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/>
              <p:cNvSpPr/>
              <p:nvPr/>
            </p:nvSpPr>
            <p:spPr>
              <a:xfrm>
                <a:off x="6983668" y="2345392"/>
                <a:ext cx="86703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79" name="矩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668" y="2345392"/>
                <a:ext cx="867032" cy="276999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/>
              <p:cNvSpPr/>
              <p:nvPr/>
            </p:nvSpPr>
            <p:spPr>
              <a:xfrm>
                <a:off x="4365988" y="1463540"/>
                <a:ext cx="98244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80" name="矩形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988" y="1463540"/>
                <a:ext cx="982448" cy="276999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矩形 31"/>
          <p:cNvSpPr/>
          <p:nvPr/>
        </p:nvSpPr>
        <p:spPr>
          <a:xfrm>
            <a:off x="9084837" y="1484114"/>
            <a:ext cx="28790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从图卷积</a:t>
            </a:r>
            <a:r>
              <a:rPr lang="zh-CN" altLang="en-US" dirty="0" smtClean="0"/>
              <a:t>神经网络中</a:t>
            </a:r>
            <a:r>
              <a:rPr lang="zh-CN" altLang="en-US" dirty="0"/>
              <a:t>获取分子结构可视化</a:t>
            </a:r>
            <a:r>
              <a:rPr lang="zh-CN" altLang="en-US" dirty="0" smtClean="0"/>
              <a:t>特征</a:t>
            </a:r>
            <a:endParaRPr lang="en-US" altLang="zh-CN" dirty="0"/>
          </a:p>
        </p:txBody>
      </p:sp>
      <p:sp>
        <p:nvSpPr>
          <p:cNvPr id="33" name="矩形 32"/>
          <p:cNvSpPr/>
          <p:nvPr/>
        </p:nvSpPr>
        <p:spPr>
          <a:xfrm>
            <a:off x="9084836" y="2463818"/>
            <a:ext cx="28790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从预测结果获取数据分布特征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530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54" y="182622"/>
            <a:ext cx="2497978" cy="249797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330" y="204533"/>
            <a:ext cx="2321795" cy="23217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321" y="292313"/>
            <a:ext cx="2304585" cy="23045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762" y="243880"/>
            <a:ext cx="2337123" cy="233712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929" y="304809"/>
            <a:ext cx="2321796" cy="232179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06" y="2415317"/>
            <a:ext cx="2304585" cy="23045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499" y="2349499"/>
            <a:ext cx="2304585" cy="23045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382" y="2349499"/>
            <a:ext cx="2304585" cy="23045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718" y="2349499"/>
            <a:ext cx="2304585" cy="23045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937" y="2364460"/>
            <a:ext cx="2304585" cy="230458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24" y="4454619"/>
            <a:ext cx="2304585" cy="230458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499" y="4388801"/>
            <a:ext cx="2324857" cy="232485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997" y="4406899"/>
            <a:ext cx="2304585" cy="230458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397" y="4406899"/>
            <a:ext cx="2304585" cy="230458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613" y="4406899"/>
            <a:ext cx="2304585" cy="230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7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E8D8-8790-40C0-B505-5C08F7D6F34C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0649">
            <a:off x="1992522" y="865357"/>
            <a:ext cx="3794144" cy="379414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261" y="5081524"/>
            <a:ext cx="3090678" cy="22555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71261" y="5307076"/>
            <a:ext cx="33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192519" y="5307076"/>
            <a:ext cx="33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683507" y="5288026"/>
            <a:ext cx="679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0.5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0374">
            <a:off x="6741201" y="831661"/>
            <a:ext cx="3794144" cy="379414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678327" y="5901960"/>
            <a:ext cx="6689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天蓝色：认为该原子对分子被判定为活性分子有消极贡献</a:t>
            </a:r>
            <a:endParaRPr lang="en-US" altLang="zh-CN" dirty="0" smtClean="0"/>
          </a:p>
          <a:p>
            <a:r>
              <a:rPr lang="zh-CN" altLang="en-US" dirty="0" smtClean="0"/>
              <a:t>亮红色：</a:t>
            </a:r>
            <a:r>
              <a:rPr lang="zh-CN" altLang="en-US" dirty="0"/>
              <a:t>认为该原子对分子被判定为活性分子</a:t>
            </a:r>
            <a:r>
              <a:rPr lang="zh-CN" altLang="en-US" dirty="0" smtClean="0"/>
              <a:t>有积极贡献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549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Thanks for your attention!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983355" y="5185459"/>
            <a:ext cx="22252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Faster Drug Discovery</a:t>
            </a:r>
          </a:p>
        </p:txBody>
      </p:sp>
    </p:spTree>
    <p:extLst>
      <p:ext uri="{BB962C8B-B14F-4D97-AF65-F5344CB8AC3E}">
        <p14:creationId xmlns:p14="http://schemas.microsoft.com/office/powerpoint/2010/main" val="429057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E8D8-8790-40C0-B505-5C08F7D6F34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文本框 1"/>
          <p:cNvSpPr txBox="1"/>
          <p:nvPr/>
        </p:nvSpPr>
        <p:spPr>
          <a:xfrm>
            <a:off x="1641649" y="3020152"/>
            <a:ext cx="8894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消息传递神经网络中获取分子结构可视化特征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消息</a:t>
            </a:r>
            <a:r>
              <a:rPr lang="zh-CN" altLang="en-US" dirty="0"/>
              <a:t>传递</a:t>
            </a:r>
            <a:r>
              <a:rPr lang="zh-CN" altLang="en-US" dirty="0" smtClean="0"/>
              <a:t>神经网络中获取分子库分布的可视化</a:t>
            </a:r>
            <a:r>
              <a:rPr lang="zh-CN" altLang="en-US" dirty="0"/>
              <a:t>特征</a:t>
            </a:r>
          </a:p>
          <a:p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7132720" y="727074"/>
            <a:ext cx="4762500" cy="4920758"/>
            <a:chOff x="7132720" y="727074"/>
            <a:chExt cx="4762500" cy="492075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60649">
              <a:off x="7132720" y="727074"/>
              <a:ext cx="4762500" cy="47625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2130" y="5052948"/>
              <a:ext cx="3090678" cy="225552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7762130" y="5278500"/>
              <a:ext cx="338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0</a:t>
              </a:r>
              <a:endParaRPr lang="zh-CN" altLang="en-US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683388" y="5278500"/>
              <a:ext cx="338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1</a:t>
              </a:r>
              <a:endParaRPr lang="zh-CN" altLang="en-US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174376" y="5259450"/>
              <a:ext cx="679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0.5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91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8466168" y="6231890"/>
            <a:ext cx="2743200" cy="365125"/>
          </a:xfrm>
        </p:spPr>
        <p:txBody>
          <a:bodyPr/>
          <a:lstStyle/>
          <a:p>
            <a:fld id="{ADBCE8D8-8790-40C0-B505-5C08F7D6F34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圆角矩形 2"/>
          <p:cNvSpPr/>
          <p:nvPr/>
        </p:nvSpPr>
        <p:spPr bwMode="auto">
          <a:xfrm>
            <a:off x="1300489" y="1422694"/>
            <a:ext cx="4584526" cy="299371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grpSp>
        <p:nvGrpSpPr>
          <p:cNvPr id="29" name="组合 28"/>
          <p:cNvGrpSpPr/>
          <p:nvPr/>
        </p:nvGrpSpPr>
        <p:grpSpPr>
          <a:xfrm>
            <a:off x="2623864" y="1660166"/>
            <a:ext cx="288099" cy="288099"/>
            <a:chOff x="2204764" y="1903434"/>
            <a:chExt cx="288099" cy="288099"/>
          </a:xfrm>
        </p:grpSpPr>
        <p:sp>
          <p:nvSpPr>
            <p:cNvPr id="7" name="椭圆 6"/>
            <p:cNvSpPr/>
            <p:nvPr/>
          </p:nvSpPr>
          <p:spPr bwMode="auto">
            <a:xfrm>
              <a:off x="2204764" y="1903434"/>
              <a:ext cx="288099" cy="288099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9" name="直接连接符 8"/>
            <p:cNvCxnSpPr>
              <a:stCxn id="7" idx="1"/>
              <a:endCxn id="7" idx="5"/>
            </p:cNvCxnSpPr>
            <p:nvPr/>
          </p:nvCxnSpPr>
          <p:spPr>
            <a:xfrm>
              <a:off x="2246955" y="1945625"/>
              <a:ext cx="203717" cy="2037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>
              <a:stCxn id="7" idx="3"/>
              <a:endCxn id="7" idx="7"/>
            </p:cNvCxnSpPr>
            <p:nvPr/>
          </p:nvCxnSpPr>
          <p:spPr>
            <a:xfrm flipV="1">
              <a:off x="2246955" y="1945625"/>
              <a:ext cx="203717" cy="2037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2086706" y="1660166"/>
            <a:ext cx="288099" cy="288099"/>
            <a:chOff x="1667606" y="1903434"/>
            <a:chExt cx="288099" cy="288099"/>
          </a:xfrm>
        </p:grpSpPr>
        <p:sp>
          <p:nvSpPr>
            <p:cNvPr id="6" name="椭圆 5"/>
            <p:cNvSpPr/>
            <p:nvPr/>
          </p:nvSpPr>
          <p:spPr bwMode="auto">
            <a:xfrm>
              <a:off x="1667606" y="1903434"/>
              <a:ext cx="288099" cy="288099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13" name="直接连接符 12"/>
            <p:cNvCxnSpPr>
              <a:stCxn id="6" idx="2"/>
              <a:endCxn id="6" idx="6"/>
            </p:cNvCxnSpPr>
            <p:nvPr/>
          </p:nvCxnSpPr>
          <p:spPr>
            <a:xfrm>
              <a:off x="1667606" y="2047484"/>
              <a:ext cx="28809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 rot="2731833">
            <a:off x="1549548" y="1660166"/>
            <a:ext cx="288099" cy="288099"/>
            <a:chOff x="3768873" y="1903434"/>
            <a:chExt cx="288099" cy="288099"/>
          </a:xfrm>
        </p:grpSpPr>
        <p:sp>
          <p:nvSpPr>
            <p:cNvPr id="4" name="椭圆 3"/>
            <p:cNvSpPr/>
            <p:nvPr/>
          </p:nvSpPr>
          <p:spPr bwMode="auto">
            <a:xfrm>
              <a:off x="3768873" y="1903434"/>
              <a:ext cx="288099" cy="288099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15" name="直接连接符 14"/>
            <p:cNvCxnSpPr>
              <a:stCxn id="4" idx="0"/>
              <a:endCxn id="4" idx="2"/>
            </p:cNvCxnSpPr>
            <p:nvPr/>
          </p:nvCxnSpPr>
          <p:spPr>
            <a:xfrm flipH="1">
              <a:off x="3768873" y="1903434"/>
              <a:ext cx="144050" cy="1440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>
              <a:stCxn id="4" idx="2"/>
              <a:endCxn id="4" idx="4"/>
            </p:cNvCxnSpPr>
            <p:nvPr/>
          </p:nvCxnSpPr>
          <p:spPr>
            <a:xfrm>
              <a:off x="3768873" y="2047484"/>
              <a:ext cx="144050" cy="1440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>
              <a:stCxn id="4" idx="4"/>
              <a:endCxn id="4" idx="6"/>
            </p:cNvCxnSpPr>
            <p:nvPr/>
          </p:nvCxnSpPr>
          <p:spPr>
            <a:xfrm flipV="1">
              <a:off x="3912923" y="2047484"/>
              <a:ext cx="144049" cy="1440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>
              <a:stCxn id="4" idx="0"/>
              <a:endCxn id="4" idx="6"/>
            </p:cNvCxnSpPr>
            <p:nvPr/>
          </p:nvCxnSpPr>
          <p:spPr>
            <a:xfrm>
              <a:off x="3912923" y="1903434"/>
              <a:ext cx="144049" cy="1440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矩形 22"/>
          <p:cNvSpPr/>
          <p:nvPr/>
        </p:nvSpPr>
        <p:spPr bwMode="auto">
          <a:xfrm>
            <a:off x="1527627" y="2284254"/>
            <a:ext cx="994943" cy="17365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24" name="矩形 23"/>
          <p:cNvSpPr/>
          <p:nvPr/>
        </p:nvSpPr>
        <p:spPr bwMode="auto">
          <a:xfrm>
            <a:off x="2685383" y="2284254"/>
            <a:ext cx="986849" cy="17365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25" name="矩形 24"/>
          <p:cNvSpPr/>
          <p:nvPr/>
        </p:nvSpPr>
        <p:spPr bwMode="auto">
          <a:xfrm>
            <a:off x="3835044" y="2284254"/>
            <a:ext cx="1028700" cy="17365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26" name="矩形 25"/>
          <p:cNvSpPr/>
          <p:nvPr/>
        </p:nvSpPr>
        <p:spPr bwMode="auto">
          <a:xfrm>
            <a:off x="5090882" y="2391806"/>
            <a:ext cx="563129" cy="2057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27" name="矩形 26"/>
          <p:cNvSpPr/>
          <p:nvPr/>
        </p:nvSpPr>
        <p:spPr bwMode="auto">
          <a:xfrm>
            <a:off x="5090882" y="2704226"/>
            <a:ext cx="563129" cy="2057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28" name="圆角矩形 27"/>
          <p:cNvSpPr/>
          <p:nvPr/>
        </p:nvSpPr>
        <p:spPr bwMode="auto">
          <a:xfrm>
            <a:off x="6564865" y="1422694"/>
            <a:ext cx="2418071" cy="480919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grpSp>
        <p:nvGrpSpPr>
          <p:cNvPr id="31" name="组合 30"/>
          <p:cNvGrpSpPr/>
          <p:nvPr/>
        </p:nvGrpSpPr>
        <p:grpSpPr>
          <a:xfrm>
            <a:off x="7869636" y="1669826"/>
            <a:ext cx="288099" cy="288099"/>
            <a:chOff x="2204764" y="1903434"/>
            <a:chExt cx="288099" cy="288099"/>
          </a:xfrm>
        </p:grpSpPr>
        <p:sp>
          <p:nvSpPr>
            <p:cNvPr id="32" name="椭圆 31"/>
            <p:cNvSpPr/>
            <p:nvPr/>
          </p:nvSpPr>
          <p:spPr bwMode="auto">
            <a:xfrm>
              <a:off x="2204764" y="1903434"/>
              <a:ext cx="288099" cy="288099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33" name="直接连接符 32"/>
            <p:cNvCxnSpPr>
              <a:stCxn id="32" idx="1"/>
              <a:endCxn id="32" idx="5"/>
            </p:cNvCxnSpPr>
            <p:nvPr/>
          </p:nvCxnSpPr>
          <p:spPr>
            <a:xfrm>
              <a:off x="2246955" y="1945625"/>
              <a:ext cx="203717" cy="2037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>
              <a:stCxn id="32" idx="3"/>
              <a:endCxn id="32" idx="7"/>
            </p:cNvCxnSpPr>
            <p:nvPr/>
          </p:nvCxnSpPr>
          <p:spPr>
            <a:xfrm flipV="1">
              <a:off x="2246955" y="1945625"/>
              <a:ext cx="203717" cy="2037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7332478" y="1669826"/>
            <a:ext cx="288099" cy="288099"/>
            <a:chOff x="1667606" y="1903434"/>
            <a:chExt cx="288099" cy="288099"/>
          </a:xfrm>
        </p:grpSpPr>
        <p:sp>
          <p:nvSpPr>
            <p:cNvPr id="36" name="椭圆 35"/>
            <p:cNvSpPr/>
            <p:nvPr/>
          </p:nvSpPr>
          <p:spPr bwMode="auto">
            <a:xfrm>
              <a:off x="1667606" y="1903434"/>
              <a:ext cx="288099" cy="288099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37" name="直接连接符 36"/>
            <p:cNvCxnSpPr>
              <a:stCxn id="36" idx="2"/>
              <a:endCxn id="36" idx="6"/>
            </p:cNvCxnSpPr>
            <p:nvPr/>
          </p:nvCxnSpPr>
          <p:spPr>
            <a:xfrm>
              <a:off x="1667606" y="2047484"/>
              <a:ext cx="28809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 rot="2731833">
            <a:off x="6795320" y="1669826"/>
            <a:ext cx="288099" cy="288099"/>
            <a:chOff x="3768873" y="1903434"/>
            <a:chExt cx="288099" cy="288099"/>
          </a:xfrm>
        </p:grpSpPr>
        <p:sp>
          <p:nvSpPr>
            <p:cNvPr id="39" name="椭圆 38"/>
            <p:cNvSpPr/>
            <p:nvPr/>
          </p:nvSpPr>
          <p:spPr bwMode="auto">
            <a:xfrm>
              <a:off x="3768873" y="1903434"/>
              <a:ext cx="288099" cy="288099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40" name="直接连接符 39"/>
            <p:cNvCxnSpPr>
              <a:stCxn id="39" idx="0"/>
              <a:endCxn id="39" idx="2"/>
            </p:cNvCxnSpPr>
            <p:nvPr/>
          </p:nvCxnSpPr>
          <p:spPr>
            <a:xfrm flipH="1">
              <a:off x="3768873" y="1903434"/>
              <a:ext cx="144050" cy="1440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>
              <a:stCxn id="39" idx="2"/>
              <a:endCxn id="39" idx="4"/>
            </p:cNvCxnSpPr>
            <p:nvPr/>
          </p:nvCxnSpPr>
          <p:spPr>
            <a:xfrm>
              <a:off x="3768873" y="2047484"/>
              <a:ext cx="144050" cy="1440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>
              <a:stCxn id="39" idx="4"/>
              <a:endCxn id="39" idx="6"/>
            </p:cNvCxnSpPr>
            <p:nvPr/>
          </p:nvCxnSpPr>
          <p:spPr>
            <a:xfrm flipV="1">
              <a:off x="3912923" y="2047484"/>
              <a:ext cx="144049" cy="1440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>
              <a:stCxn id="39" idx="0"/>
              <a:endCxn id="39" idx="6"/>
            </p:cNvCxnSpPr>
            <p:nvPr/>
          </p:nvCxnSpPr>
          <p:spPr>
            <a:xfrm>
              <a:off x="3912923" y="1903434"/>
              <a:ext cx="144049" cy="1440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5" name="矩形 44"/>
          <p:cNvSpPr/>
          <p:nvPr/>
        </p:nvSpPr>
        <p:spPr bwMode="auto">
          <a:xfrm>
            <a:off x="6836572" y="2323821"/>
            <a:ext cx="1911998" cy="3315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46" name="矩形 45"/>
          <p:cNvSpPr/>
          <p:nvPr/>
        </p:nvSpPr>
        <p:spPr bwMode="auto">
          <a:xfrm>
            <a:off x="6836572" y="2650152"/>
            <a:ext cx="1911998" cy="3315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47" name="矩形 46"/>
          <p:cNvSpPr/>
          <p:nvPr/>
        </p:nvSpPr>
        <p:spPr bwMode="auto">
          <a:xfrm>
            <a:off x="6836572" y="2981676"/>
            <a:ext cx="1911998" cy="3315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48" name="矩形 47"/>
          <p:cNvSpPr/>
          <p:nvPr/>
        </p:nvSpPr>
        <p:spPr bwMode="auto">
          <a:xfrm>
            <a:off x="6836572" y="3308007"/>
            <a:ext cx="1911998" cy="3315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49" name="矩形 48"/>
          <p:cNvSpPr/>
          <p:nvPr/>
        </p:nvSpPr>
        <p:spPr bwMode="auto">
          <a:xfrm>
            <a:off x="6836572" y="3601119"/>
            <a:ext cx="1911998" cy="3315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50" name="矩形 49"/>
          <p:cNvSpPr/>
          <p:nvPr/>
        </p:nvSpPr>
        <p:spPr bwMode="auto">
          <a:xfrm>
            <a:off x="6836572" y="3927450"/>
            <a:ext cx="1911998" cy="3315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51" name="矩形 50"/>
          <p:cNvSpPr/>
          <p:nvPr/>
        </p:nvSpPr>
        <p:spPr bwMode="auto">
          <a:xfrm>
            <a:off x="6836572" y="4258974"/>
            <a:ext cx="1911998" cy="3315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52" name="矩形 51"/>
          <p:cNvSpPr/>
          <p:nvPr/>
        </p:nvSpPr>
        <p:spPr bwMode="auto">
          <a:xfrm>
            <a:off x="6836572" y="4585305"/>
            <a:ext cx="1911998" cy="3315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53" name="矩形 52"/>
          <p:cNvSpPr/>
          <p:nvPr/>
        </p:nvSpPr>
        <p:spPr bwMode="auto">
          <a:xfrm>
            <a:off x="6836572" y="4900940"/>
            <a:ext cx="1911998" cy="3315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54" name="矩形 53"/>
          <p:cNvSpPr/>
          <p:nvPr/>
        </p:nvSpPr>
        <p:spPr bwMode="auto">
          <a:xfrm>
            <a:off x="6836572" y="5232464"/>
            <a:ext cx="1911998" cy="3315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791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E8D8-8790-40C0-B505-5C08F7D6F34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矩形 2"/>
          <p:cNvSpPr/>
          <p:nvPr/>
        </p:nvSpPr>
        <p:spPr bwMode="auto">
          <a:xfrm>
            <a:off x="646206" y="618565"/>
            <a:ext cx="215153" cy="9412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981069" y="1113263"/>
            <a:ext cx="516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Class Activation Map (</a:t>
            </a:r>
            <a:r>
              <a:rPr lang="zh-CN" altLang="en-US" dirty="0" smtClean="0"/>
              <a:t>类激活映射</a:t>
            </a:r>
            <a:r>
              <a:rPr lang="en-US" altLang="zh-CN" dirty="0" smtClean="0"/>
              <a:t>,</a:t>
            </a:r>
            <a:r>
              <a:rPr lang="en-US" altLang="zh-CN" b="1" dirty="0" smtClean="0"/>
              <a:t>Grad-CAM)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03674" y="2113574"/>
            <a:ext cx="3023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Cam/Grad-CAM/</a:t>
            </a:r>
            <a:r>
              <a:rPr lang="en-US" altLang="zh-CN" dirty="0"/>
              <a:t> </a:t>
            </a:r>
            <a:r>
              <a:rPr lang="en-US" altLang="zh-CN" dirty="0" smtClean="0"/>
              <a:t>Grad-CAM++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440268" y="5175586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Jason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Yosinski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Jeff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Clune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Anh Nguyen, Thomas Fuchs,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Hod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 Lipson. </a:t>
            </a:r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Understanding 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Neural Networks Through Deep Visualization. </a:t>
            </a:r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arXiv:1506.06579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altLang="zh-CN" sz="1100" b="0" i="0" dirty="0" smtClean="0">
                <a:solidFill>
                  <a:srgbClr val="000000"/>
                </a:solidFill>
                <a:effectLst/>
                <a:latin typeface="Helvetica Neue"/>
              </a:rPr>
              <a:t>2015</a:t>
            </a:r>
            <a:endParaRPr lang="zh-CN" altLang="en-US" sz="1100" dirty="0"/>
          </a:p>
        </p:txBody>
      </p:sp>
      <p:sp>
        <p:nvSpPr>
          <p:cNvPr id="7" name="矩形 6"/>
          <p:cNvSpPr/>
          <p:nvPr/>
        </p:nvSpPr>
        <p:spPr>
          <a:xfrm>
            <a:off x="4440268" y="4706599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Matthew D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Zeiler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Rob </a:t>
            </a:r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Fergus. 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Visualizing and Understanding Convolutional Networks. </a:t>
            </a:r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arXiv:1311.2901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altLang="zh-CN" sz="1100" b="0" i="0" dirty="0" smtClean="0">
                <a:solidFill>
                  <a:srgbClr val="000000"/>
                </a:solidFill>
                <a:effectLst/>
                <a:latin typeface="Helvetica Neue"/>
              </a:rPr>
              <a:t>2013</a:t>
            </a:r>
            <a:endParaRPr lang="zh-CN" altLang="en-US" sz="1100" dirty="0"/>
          </a:p>
        </p:txBody>
      </p:sp>
      <p:sp>
        <p:nvSpPr>
          <p:cNvPr id="10" name="矩形 9"/>
          <p:cNvSpPr/>
          <p:nvPr/>
        </p:nvSpPr>
        <p:spPr>
          <a:xfrm>
            <a:off x="4440268" y="6232861"/>
            <a:ext cx="6096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Aditya Chattopadhyay,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Anirban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 Sarkar,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Prantik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Howlader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Vineeth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 N </a:t>
            </a:r>
            <a:r>
              <a:rPr lang="en-US" altLang="zh-CN" sz="1100" dirty="0" err="1" smtClean="0">
                <a:solidFill>
                  <a:srgbClr val="000000"/>
                </a:solidFill>
                <a:latin typeface="Helvetica Neue"/>
              </a:rPr>
              <a:t>Balasubramanian.Grad</a:t>
            </a:r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-CAM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++: Generalized Gradient-based Visual Explanations for Deep Convolutional Networks. </a:t>
            </a:r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arXiv:1506.06579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altLang="zh-CN" sz="1100" b="0" i="0" dirty="0" smtClean="0">
                <a:solidFill>
                  <a:srgbClr val="000000"/>
                </a:solidFill>
                <a:effectLst/>
                <a:latin typeface="Helvetica Neue"/>
              </a:rPr>
              <a:t>2017</a:t>
            </a:r>
            <a:endParaRPr lang="zh-CN" altLang="en-US" sz="1100" dirty="0"/>
          </a:p>
        </p:txBody>
      </p:sp>
      <p:sp>
        <p:nvSpPr>
          <p:cNvPr id="11" name="矩形 10"/>
          <p:cNvSpPr/>
          <p:nvPr/>
        </p:nvSpPr>
        <p:spPr>
          <a:xfrm>
            <a:off x="4440268" y="5630524"/>
            <a:ext cx="6096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Ramprasaath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 R.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Selvaraju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Michael Cogswell, Abhishek Das, Ramakrishna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Vedantam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Devi Parikh,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Dhruv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Batra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. Grad-CAM: Visual Explanations from Deep Networks via Gradient-based Localization. </a:t>
            </a:r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arXiv:1610.02391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altLang="zh-CN" sz="1100" b="0" i="0" dirty="0" smtClean="0">
                <a:solidFill>
                  <a:srgbClr val="000000"/>
                </a:solidFill>
                <a:effectLst/>
                <a:latin typeface="Helvetica Neue"/>
              </a:rPr>
              <a:t>2019</a:t>
            </a:r>
            <a:endParaRPr lang="zh-CN" alt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4871737" y="1933523"/>
                <a:ext cx="495649" cy="6863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</m:sSup>
                        </m:num>
                        <m:den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737" y="1933523"/>
                <a:ext cx="495649" cy="68634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4871737" y="2767280"/>
                <a:ext cx="1801519" cy="7255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737" y="2767280"/>
                <a:ext cx="1801519" cy="7255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4819958" y="3640215"/>
                <a:ext cx="3107710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𝐺𝑟𝑎𝑑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𝐶𝑎𝑚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𝑅𝑒𝐿𝑢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58" y="3640215"/>
                <a:ext cx="3107710" cy="67217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>
          <a:xfrm>
            <a:off x="1003674" y="520132"/>
            <a:ext cx="329962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CNN Visual Explanations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622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723907" y="6422253"/>
            <a:ext cx="333742" cy="365125"/>
          </a:xfrm>
        </p:spPr>
        <p:txBody>
          <a:bodyPr/>
          <a:lstStyle/>
          <a:p>
            <a:fld id="{ADBCE8D8-8790-40C0-B505-5C08F7D6F34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矩形 2"/>
          <p:cNvSpPr/>
          <p:nvPr/>
        </p:nvSpPr>
        <p:spPr bwMode="auto">
          <a:xfrm>
            <a:off x="239597" y="265251"/>
            <a:ext cx="215153" cy="9412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52883" y="764856"/>
            <a:ext cx="516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Class Activation Map (</a:t>
            </a:r>
            <a:r>
              <a:rPr lang="zh-CN" altLang="en-US" dirty="0" smtClean="0"/>
              <a:t>类激活映射</a:t>
            </a:r>
            <a:r>
              <a:rPr lang="en-US" altLang="zh-CN" dirty="0" smtClean="0"/>
              <a:t>,</a:t>
            </a:r>
            <a:r>
              <a:rPr lang="en-US" altLang="zh-CN" b="1" dirty="0" smtClean="0"/>
              <a:t>Grad-CAM)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5147232" y="5181056"/>
                <a:ext cx="2897332" cy="7255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p>
                              </m:sSub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𝐿𝑢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232" y="5181056"/>
                <a:ext cx="2897332" cy="7255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9249072" y="3282977"/>
                <a:ext cx="2424510" cy="330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𝐺𝑟𝑎𝑑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𝐶𝑎𝑚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altLang="zh-CN" dirty="0" smtClean="0"/>
                  <a:t>=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9072" y="3282977"/>
                <a:ext cx="2424510" cy="330540"/>
              </a:xfrm>
              <a:prstGeom prst="rect">
                <a:avLst/>
              </a:prstGeom>
              <a:blipFill rotWithShape="0">
                <a:blip r:embed="rId3"/>
                <a:stretch>
                  <a:fillRect l="-3266" t="-142593" r="-5025" b="-212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>
          <a:xfrm>
            <a:off x="555902" y="162752"/>
            <a:ext cx="32996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CNN Visual </a:t>
            </a:r>
            <a:r>
              <a:rPr lang="en-US" altLang="zh-CN" sz="2400" b="1" dirty="0" smtClean="0"/>
              <a:t>Explanations</a:t>
            </a:r>
            <a:endParaRPr lang="en-US" altLang="zh-CN" sz="2400" b="1" dirty="0"/>
          </a:p>
        </p:txBody>
      </p:sp>
      <p:grpSp>
        <p:nvGrpSpPr>
          <p:cNvPr id="36" name="组合 35"/>
          <p:cNvGrpSpPr/>
          <p:nvPr/>
        </p:nvGrpSpPr>
        <p:grpSpPr>
          <a:xfrm>
            <a:off x="2290807" y="2814318"/>
            <a:ext cx="494186" cy="1346462"/>
            <a:chOff x="3738433" y="2756128"/>
            <a:chExt cx="295794" cy="1346462"/>
          </a:xfrm>
        </p:grpSpPr>
        <p:sp>
          <p:nvSpPr>
            <p:cNvPr id="18" name="矩形 17"/>
            <p:cNvSpPr/>
            <p:nvPr/>
          </p:nvSpPr>
          <p:spPr bwMode="auto">
            <a:xfrm>
              <a:off x="3738433" y="3177036"/>
              <a:ext cx="198828" cy="9202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0" name="平行四边形 19"/>
            <p:cNvSpPr/>
            <p:nvPr/>
          </p:nvSpPr>
          <p:spPr bwMode="auto">
            <a:xfrm>
              <a:off x="3743512" y="2756128"/>
              <a:ext cx="290715" cy="412791"/>
            </a:xfrm>
            <a:prstGeom prst="parallelogram">
              <a:avLst>
                <a:gd name="adj" fmla="val 3458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034227" y="2756128"/>
              <a:ext cx="0" cy="8185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3937263" y="3574645"/>
              <a:ext cx="96964" cy="5279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>
          <a:xfrm>
            <a:off x="2895281" y="3079134"/>
            <a:ext cx="555127" cy="1010029"/>
            <a:chOff x="3738433" y="2756128"/>
            <a:chExt cx="295794" cy="1341197"/>
          </a:xfrm>
        </p:grpSpPr>
        <p:sp>
          <p:nvSpPr>
            <p:cNvPr id="46" name="矩形 45"/>
            <p:cNvSpPr/>
            <p:nvPr/>
          </p:nvSpPr>
          <p:spPr bwMode="auto">
            <a:xfrm>
              <a:off x="3738433" y="3177037"/>
              <a:ext cx="229914" cy="9202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47" name="平行四边形 46"/>
            <p:cNvSpPr/>
            <p:nvPr/>
          </p:nvSpPr>
          <p:spPr bwMode="auto">
            <a:xfrm>
              <a:off x="3743512" y="2756128"/>
              <a:ext cx="290715" cy="412791"/>
            </a:xfrm>
            <a:prstGeom prst="parallelogram">
              <a:avLst>
                <a:gd name="adj" fmla="val 3458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48" name="直接连接符 47"/>
            <p:cNvCxnSpPr/>
            <p:nvPr/>
          </p:nvCxnSpPr>
          <p:spPr>
            <a:xfrm>
              <a:off x="4034227" y="2756128"/>
              <a:ext cx="0" cy="8185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3968347" y="3574645"/>
              <a:ext cx="65880" cy="522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组合 49"/>
          <p:cNvGrpSpPr/>
          <p:nvPr/>
        </p:nvGrpSpPr>
        <p:grpSpPr>
          <a:xfrm>
            <a:off x="3698698" y="3234363"/>
            <a:ext cx="667964" cy="733377"/>
            <a:chOff x="3738433" y="2756128"/>
            <a:chExt cx="295794" cy="1341195"/>
          </a:xfrm>
        </p:grpSpPr>
        <p:sp>
          <p:nvSpPr>
            <p:cNvPr id="51" name="矩形 50"/>
            <p:cNvSpPr/>
            <p:nvPr/>
          </p:nvSpPr>
          <p:spPr bwMode="auto">
            <a:xfrm>
              <a:off x="3738433" y="3177036"/>
              <a:ext cx="261275" cy="9202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52" name="平行四边形 51"/>
            <p:cNvSpPr/>
            <p:nvPr/>
          </p:nvSpPr>
          <p:spPr bwMode="auto">
            <a:xfrm>
              <a:off x="3743512" y="2756128"/>
              <a:ext cx="290715" cy="412791"/>
            </a:xfrm>
            <a:prstGeom prst="parallelogram">
              <a:avLst>
                <a:gd name="adj" fmla="val 3458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53" name="直接连接符 52"/>
            <p:cNvCxnSpPr/>
            <p:nvPr/>
          </p:nvCxnSpPr>
          <p:spPr>
            <a:xfrm>
              <a:off x="4034227" y="2756128"/>
              <a:ext cx="0" cy="8185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999708" y="3574645"/>
              <a:ext cx="34519" cy="5226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组合 54"/>
          <p:cNvGrpSpPr/>
          <p:nvPr/>
        </p:nvGrpSpPr>
        <p:grpSpPr>
          <a:xfrm>
            <a:off x="1709700" y="2586989"/>
            <a:ext cx="379487" cy="1618245"/>
            <a:chOff x="3738433" y="2756128"/>
            <a:chExt cx="295794" cy="1346462"/>
          </a:xfrm>
        </p:grpSpPr>
        <p:sp>
          <p:nvSpPr>
            <p:cNvPr id="56" name="矩形 55"/>
            <p:cNvSpPr/>
            <p:nvPr/>
          </p:nvSpPr>
          <p:spPr bwMode="auto">
            <a:xfrm>
              <a:off x="3738433" y="3177036"/>
              <a:ext cx="198828" cy="9202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57" name="平行四边形 56"/>
            <p:cNvSpPr/>
            <p:nvPr/>
          </p:nvSpPr>
          <p:spPr bwMode="auto">
            <a:xfrm>
              <a:off x="3743512" y="2756128"/>
              <a:ext cx="290715" cy="412791"/>
            </a:xfrm>
            <a:prstGeom prst="parallelogram">
              <a:avLst>
                <a:gd name="adj" fmla="val 3458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58" name="直接连接符 57"/>
            <p:cNvCxnSpPr/>
            <p:nvPr/>
          </p:nvCxnSpPr>
          <p:spPr>
            <a:xfrm>
              <a:off x="4034227" y="2756128"/>
              <a:ext cx="0" cy="8185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937263" y="3574645"/>
              <a:ext cx="96964" cy="5279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组合 59"/>
          <p:cNvGrpSpPr/>
          <p:nvPr/>
        </p:nvGrpSpPr>
        <p:grpSpPr>
          <a:xfrm>
            <a:off x="1157842" y="2336177"/>
            <a:ext cx="245035" cy="2094836"/>
            <a:chOff x="3738433" y="2756128"/>
            <a:chExt cx="295794" cy="1346462"/>
          </a:xfrm>
        </p:grpSpPr>
        <p:sp>
          <p:nvSpPr>
            <p:cNvPr id="61" name="矩形 60"/>
            <p:cNvSpPr/>
            <p:nvPr/>
          </p:nvSpPr>
          <p:spPr bwMode="auto">
            <a:xfrm>
              <a:off x="3738433" y="3177036"/>
              <a:ext cx="198828" cy="9202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62" name="平行四边形 61"/>
            <p:cNvSpPr/>
            <p:nvPr/>
          </p:nvSpPr>
          <p:spPr bwMode="auto">
            <a:xfrm>
              <a:off x="3743512" y="2756128"/>
              <a:ext cx="290715" cy="412791"/>
            </a:xfrm>
            <a:prstGeom prst="parallelogram">
              <a:avLst>
                <a:gd name="adj" fmla="val 3458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63" name="直接连接符 62"/>
            <p:cNvCxnSpPr/>
            <p:nvPr/>
          </p:nvCxnSpPr>
          <p:spPr>
            <a:xfrm>
              <a:off x="4034227" y="2756128"/>
              <a:ext cx="0" cy="8185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3937263" y="3574645"/>
              <a:ext cx="96964" cy="5279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文本框 74"/>
          <p:cNvSpPr txBox="1"/>
          <p:nvPr/>
        </p:nvSpPr>
        <p:spPr>
          <a:xfrm>
            <a:off x="1792370" y="4344506"/>
            <a:ext cx="2171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Convolutional layers</a:t>
            </a:r>
            <a:endParaRPr lang="zh-CN" altLang="en-US" dirty="0"/>
          </a:p>
        </p:txBody>
      </p:sp>
      <p:grpSp>
        <p:nvGrpSpPr>
          <p:cNvPr id="80" name="组合 79"/>
          <p:cNvGrpSpPr/>
          <p:nvPr/>
        </p:nvGrpSpPr>
        <p:grpSpPr>
          <a:xfrm>
            <a:off x="5460306" y="1127524"/>
            <a:ext cx="555127" cy="1010029"/>
            <a:chOff x="3738433" y="2756128"/>
            <a:chExt cx="295794" cy="1341197"/>
          </a:xfrm>
        </p:grpSpPr>
        <p:sp>
          <p:nvSpPr>
            <p:cNvPr id="81" name="矩形 80"/>
            <p:cNvSpPr/>
            <p:nvPr/>
          </p:nvSpPr>
          <p:spPr bwMode="auto">
            <a:xfrm>
              <a:off x="3738433" y="3177037"/>
              <a:ext cx="229914" cy="9202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82" name="平行四边形 81"/>
            <p:cNvSpPr/>
            <p:nvPr/>
          </p:nvSpPr>
          <p:spPr bwMode="auto">
            <a:xfrm>
              <a:off x="3743512" y="2756128"/>
              <a:ext cx="290715" cy="412791"/>
            </a:xfrm>
            <a:prstGeom prst="parallelogram">
              <a:avLst>
                <a:gd name="adj" fmla="val 3458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83" name="直接连接符 82"/>
            <p:cNvCxnSpPr/>
            <p:nvPr/>
          </p:nvCxnSpPr>
          <p:spPr>
            <a:xfrm>
              <a:off x="4034227" y="2756128"/>
              <a:ext cx="0" cy="8185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3968347" y="3574645"/>
              <a:ext cx="65880" cy="522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组合 84"/>
          <p:cNvGrpSpPr/>
          <p:nvPr/>
        </p:nvGrpSpPr>
        <p:grpSpPr>
          <a:xfrm>
            <a:off x="6209935" y="1282753"/>
            <a:ext cx="667964" cy="733377"/>
            <a:chOff x="3738433" y="2756128"/>
            <a:chExt cx="295794" cy="1341195"/>
          </a:xfrm>
        </p:grpSpPr>
        <p:sp>
          <p:nvSpPr>
            <p:cNvPr id="86" name="矩形 85"/>
            <p:cNvSpPr/>
            <p:nvPr/>
          </p:nvSpPr>
          <p:spPr bwMode="auto">
            <a:xfrm>
              <a:off x="3738433" y="3177036"/>
              <a:ext cx="261275" cy="9202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87" name="平行四边形 86"/>
            <p:cNvSpPr/>
            <p:nvPr/>
          </p:nvSpPr>
          <p:spPr bwMode="auto">
            <a:xfrm>
              <a:off x="3743512" y="2756128"/>
              <a:ext cx="290715" cy="412791"/>
            </a:xfrm>
            <a:prstGeom prst="parallelogram">
              <a:avLst>
                <a:gd name="adj" fmla="val 3458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88" name="直接连接符 87"/>
            <p:cNvCxnSpPr/>
            <p:nvPr/>
          </p:nvCxnSpPr>
          <p:spPr>
            <a:xfrm>
              <a:off x="4034227" y="2756128"/>
              <a:ext cx="0" cy="8185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3999708" y="3574645"/>
              <a:ext cx="34519" cy="5226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矩形 89"/>
          <p:cNvSpPr/>
          <p:nvPr/>
        </p:nvSpPr>
        <p:spPr bwMode="auto">
          <a:xfrm>
            <a:off x="8583426" y="2069178"/>
            <a:ext cx="64394" cy="300308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107" name="组合 106"/>
          <p:cNvGrpSpPr/>
          <p:nvPr/>
        </p:nvGrpSpPr>
        <p:grpSpPr>
          <a:xfrm>
            <a:off x="4687864" y="1748876"/>
            <a:ext cx="680696" cy="1356697"/>
            <a:chOff x="5541782" y="3517701"/>
            <a:chExt cx="680696" cy="1356697"/>
          </a:xfrm>
        </p:grpSpPr>
        <p:cxnSp>
          <p:nvCxnSpPr>
            <p:cNvPr id="93" name="直接箭头连接符 92"/>
            <p:cNvCxnSpPr/>
            <p:nvPr/>
          </p:nvCxnSpPr>
          <p:spPr>
            <a:xfrm>
              <a:off x="5803480" y="3517701"/>
              <a:ext cx="41899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>
              <a:off x="5834653" y="3517701"/>
              <a:ext cx="21994" cy="134938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5541782" y="4870369"/>
              <a:ext cx="342023" cy="402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矩形 108"/>
          <p:cNvSpPr/>
          <p:nvPr/>
        </p:nvSpPr>
        <p:spPr bwMode="auto">
          <a:xfrm>
            <a:off x="5502721" y="3023727"/>
            <a:ext cx="1349483" cy="1607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grpSp>
        <p:nvGrpSpPr>
          <p:cNvPr id="122" name="组合 121"/>
          <p:cNvGrpSpPr/>
          <p:nvPr/>
        </p:nvGrpSpPr>
        <p:grpSpPr>
          <a:xfrm>
            <a:off x="5166467" y="2754567"/>
            <a:ext cx="173970" cy="1444338"/>
            <a:chOff x="5371754" y="3717514"/>
            <a:chExt cx="173970" cy="1444338"/>
          </a:xfrm>
        </p:grpSpPr>
        <p:sp>
          <p:nvSpPr>
            <p:cNvPr id="108" name="矩形 107"/>
            <p:cNvSpPr/>
            <p:nvPr/>
          </p:nvSpPr>
          <p:spPr bwMode="auto">
            <a:xfrm>
              <a:off x="5371754" y="3717514"/>
              <a:ext cx="164709" cy="1734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13" name="矩形 112"/>
            <p:cNvSpPr/>
            <p:nvPr/>
          </p:nvSpPr>
          <p:spPr bwMode="auto">
            <a:xfrm>
              <a:off x="5371754" y="3898317"/>
              <a:ext cx="164709" cy="1734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14" name="矩形 113"/>
            <p:cNvSpPr/>
            <p:nvPr/>
          </p:nvSpPr>
          <p:spPr bwMode="auto">
            <a:xfrm>
              <a:off x="5377928" y="4079155"/>
              <a:ext cx="164709" cy="1734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15" name="矩形 114"/>
            <p:cNvSpPr/>
            <p:nvPr/>
          </p:nvSpPr>
          <p:spPr bwMode="auto">
            <a:xfrm>
              <a:off x="5377928" y="4259958"/>
              <a:ext cx="164709" cy="1734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16" name="矩形 115"/>
            <p:cNvSpPr/>
            <p:nvPr/>
          </p:nvSpPr>
          <p:spPr bwMode="auto">
            <a:xfrm>
              <a:off x="5374841" y="4445958"/>
              <a:ext cx="164709" cy="1734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17" name="矩形 116"/>
            <p:cNvSpPr/>
            <p:nvPr/>
          </p:nvSpPr>
          <p:spPr bwMode="auto">
            <a:xfrm>
              <a:off x="5374841" y="4626761"/>
              <a:ext cx="164709" cy="1734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18" name="矩形 117"/>
            <p:cNvSpPr/>
            <p:nvPr/>
          </p:nvSpPr>
          <p:spPr bwMode="auto">
            <a:xfrm>
              <a:off x="5381015" y="4807599"/>
              <a:ext cx="164709" cy="1734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19" name="矩形 118"/>
            <p:cNvSpPr/>
            <p:nvPr/>
          </p:nvSpPr>
          <p:spPr bwMode="auto">
            <a:xfrm>
              <a:off x="5381015" y="4988402"/>
              <a:ext cx="164709" cy="1734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0" name="矩形 119"/>
          <p:cNvSpPr/>
          <p:nvPr/>
        </p:nvSpPr>
        <p:spPr bwMode="auto">
          <a:xfrm>
            <a:off x="7162152" y="3377794"/>
            <a:ext cx="164709" cy="1734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121" name="矩形 120"/>
          <p:cNvSpPr/>
          <p:nvPr/>
        </p:nvSpPr>
        <p:spPr bwMode="auto">
          <a:xfrm>
            <a:off x="7167366" y="3576813"/>
            <a:ext cx="164709" cy="1734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123" name="文本框 122"/>
          <p:cNvSpPr txBox="1"/>
          <p:nvPr/>
        </p:nvSpPr>
        <p:spPr>
          <a:xfrm>
            <a:off x="5571058" y="3662751"/>
            <a:ext cx="1055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FC layers</a:t>
            </a:r>
            <a:endParaRPr lang="zh-CN" altLang="en-US" dirty="0"/>
          </a:p>
        </p:txBody>
      </p:sp>
      <p:sp>
        <p:nvSpPr>
          <p:cNvPr id="124" name="文本框 123"/>
          <p:cNvSpPr txBox="1"/>
          <p:nvPr/>
        </p:nvSpPr>
        <p:spPr>
          <a:xfrm>
            <a:off x="4575469" y="3648587"/>
            <a:ext cx="629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Pool</a:t>
            </a:r>
            <a:endParaRPr lang="zh-CN" altLang="en-US" dirty="0"/>
          </a:p>
        </p:txBody>
      </p:sp>
      <p:cxnSp>
        <p:nvCxnSpPr>
          <p:cNvPr id="125" name="直接箭头连接符 124"/>
          <p:cNvCxnSpPr/>
          <p:nvPr/>
        </p:nvCxnSpPr>
        <p:spPr>
          <a:xfrm>
            <a:off x="4687864" y="3527980"/>
            <a:ext cx="4189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箭头连接符 125"/>
          <p:cNvCxnSpPr/>
          <p:nvPr/>
        </p:nvCxnSpPr>
        <p:spPr>
          <a:xfrm>
            <a:off x="5481724" y="3529583"/>
            <a:ext cx="1497807" cy="1689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箭头连接符 126"/>
          <p:cNvCxnSpPr/>
          <p:nvPr/>
        </p:nvCxnSpPr>
        <p:spPr>
          <a:xfrm>
            <a:off x="8647820" y="3663490"/>
            <a:ext cx="418998" cy="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箭头连接符 127"/>
          <p:cNvCxnSpPr/>
          <p:nvPr/>
        </p:nvCxnSpPr>
        <p:spPr>
          <a:xfrm>
            <a:off x="7027708" y="1763907"/>
            <a:ext cx="4189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/>
          <p:cNvCxnSpPr/>
          <p:nvPr/>
        </p:nvCxnSpPr>
        <p:spPr>
          <a:xfrm flipH="1">
            <a:off x="6299316" y="1947741"/>
            <a:ext cx="1531624" cy="9142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组合 145"/>
          <p:cNvGrpSpPr/>
          <p:nvPr/>
        </p:nvGrpSpPr>
        <p:grpSpPr>
          <a:xfrm>
            <a:off x="3664805" y="4629424"/>
            <a:ext cx="667964" cy="733377"/>
            <a:chOff x="3738433" y="2756128"/>
            <a:chExt cx="295794" cy="1341195"/>
          </a:xfrm>
        </p:grpSpPr>
        <p:sp>
          <p:nvSpPr>
            <p:cNvPr id="147" name="矩形 146"/>
            <p:cNvSpPr/>
            <p:nvPr/>
          </p:nvSpPr>
          <p:spPr bwMode="auto">
            <a:xfrm>
              <a:off x="3738433" y="3177036"/>
              <a:ext cx="261275" cy="9202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8" name="平行四边形 147"/>
            <p:cNvSpPr/>
            <p:nvPr/>
          </p:nvSpPr>
          <p:spPr bwMode="auto">
            <a:xfrm>
              <a:off x="3743512" y="2756128"/>
              <a:ext cx="290715" cy="412791"/>
            </a:xfrm>
            <a:prstGeom prst="parallelogram">
              <a:avLst>
                <a:gd name="adj" fmla="val 3458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149" name="直接连接符 148"/>
            <p:cNvCxnSpPr/>
            <p:nvPr/>
          </p:nvCxnSpPr>
          <p:spPr>
            <a:xfrm>
              <a:off x="4034227" y="2756128"/>
              <a:ext cx="0" cy="8185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/>
          </p:nvCxnSpPr>
          <p:spPr>
            <a:xfrm flipH="1">
              <a:off x="3999708" y="3574645"/>
              <a:ext cx="34519" cy="5226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立方体 151"/>
          <p:cNvSpPr/>
          <p:nvPr/>
        </p:nvSpPr>
        <p:spPr bwMode="auto">
          <a:xfrm>
            <a:off x="7473188" y="1195896"/>
            <a:ext cx="239177" cy="907211"/>
          </a:xfrm>
          <a:prstGeom prst="cube">
            <a:avLst>
              <a:gd name="adj" fmla="val 8807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53" name="立方体 152"/>
          <p:cNvSpPr/>
          <p:nvPr/>
        </p:nvSpPr>
        <p:spPr bwMode="auto">
          <a:xfrm>
            <a:off x="8145378" y="1218853"/>
            <a:ext cx="239177" cy="907211"/>
          </a:xfrm>
          <a:prstGeom prst="cube">
            <a:avLst>
              <a:gd name="adj" fmla="val 8807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本框 153"/>
              <p:cNvSpPr txBox="1"/>
              <p:nvPr/>
            </p:nvSpPr>
            <p:spPr>
              <a:xfrm>
                <a:off x="7645070" y="1486908"/>
                <a:ext cx="5139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/>
                  <a:t>+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54" name="文本框 1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070" y="1486908"/>
                <a:ext cx="513987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8333" t="-28889" r="-28571" b="-5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本框 154"/>
              <p:cNvSpPr txBox="1"/>
              <p:nvPr/>
            </p:nvSpPr>
            <p:spPr>
              <a:xfrm>
                <a:off x="8312944" y="1508257"/>
                <a:ext cx="5193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 smtClean="0"/>
                  <a:t>+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55" name="文本框 1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944" y="1508257"/>
                <a:ext cx="519309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8235" t="-28261" r="-27059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立方体 157"/>
          <p:cNvSpPr/>
          <p:nvPr/>
        </p:nvSpPr>
        <p:spPr bwMode="auto">
          <a:xfrm>
            <a:off x="8787202" y="1218853"/>
            <a:ext cx="239177" cy="907211"/>
          </a:xfrm>
          <a:prstGeom prst="cube">
            <a:avLst>
              <a:gd name="adj" fmla="val 8807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文本框 158"/>
              <p:cNvSpPr txBox="1"/>
              <p:nvPr/>
            </p:nvSpPr>
            <p:spPr>
              <a:xfrm>
                <a:off x="8944180" y="1526624"/>
                <a:ext cx="4866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 smtClean="0"/>
                  <a:t>+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59" name="文本框 1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4180" y="1526624"/>
                <a:ext cx="486608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8750" t="-28261" r="-28750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0" name="立方体 159"/>
          <p:cNvSpPr/>
          <p:nvPr/>
        </p:nvSpPr>
        <p:spPr bwMode="auto">
          <a:xfrm>
            <a:off x="9415547" y="1192802"/>
            <a:ext cx="239177" cy="907211"/>
          </a:xfrm>
          <a:prstGeom prst="cube">
            <a:avLst>
              <a:gd name="adj" fmla="val 8807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文本框 160"/>
              <p:cNvSpPr txBox="1"/>
              <p:nvPr/>
            </p:nvSpPr>
            <p:spPr>
              <a:xfrm>
                <a:off x="9599006" y="1530601"/>
                <a:ext cx="5972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1" name="文本框 1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9006" y="1530601"/>
                <a:ext cx="597215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2041" r="-4082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立方体 161"/>
          <p:cNvSpPr/>
          <p:nvPr/>
        </p:nvSpPr>
        <p:spPr bwMode="auto">
          <a:xfrm>
            <a:off x="10174321" y="1224043"/>
            <a:ext cx="239177" cy="907211"/>
          </a:xfrm>
          <a:prstGeom prst="cube">
            <a:avLst>
              <a:gd name="adj" fmla="val 8807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63" name="矩形 162"/>
          <p:cNvSpPr/>
          <p:nvPr/>
        </p:nvSpPr>
        <p:spPr bwMode="auto">
          <a:xfrm>
            <a:off x="5501085" y="3202601"/>
            <a:ext cx="1349483" cy="1607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文本框 165"/>
              <p:cNvSpPr txBox="1"/>
              <p:nvPr/>
            </p:nvSpPr>
            <p:spPr>
              <a:xfrm>
                <a:off x="5872723" y="2735027"/>
                <a:ext cx="368884" cy="284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</m:oMath>
                  </m:oMathPara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166" name="文本框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723" y="2735027"/>
                <a:ext cx="368884" cy="284373"/>
              </a:xfrm>
              <a:prstGeom prst="rect">
                <a:avLst/>
              </a:prstGeom>
              <a:blipFill rotWithShape="0">
                <a:blip r:embed="rId8"/>
                <a:stretch>
                  <a:fillRect l="-8197" r="-4918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9" name="直接连接符 168"/>
          <p:cNvCxnSpPr/>
          <p:nvPr/>
        </p:nvCxnSpPr>
        <p:spPr>
          <a:xfrm flipH="1">
            <a:off x="6280963" y="1988919"/>
            <a:ext cx="2181612" cy="8857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endCxn id="166" idx="3"/>
          </p:cNvCxnSpPr>
          <p:nvPr/>
        </p:nvCxnSpPr>
        <p:spPr>
          <a:xfrm flipH="1">
            <a:off x="6241607" y="1989853"/>
            <a:ext cx="2808758" cy="8873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>
            <a:endCxn id="166" idx="3"/>
          </p:cNvCxnSpPr>
          <p:nvPr/>
        </p:nvCxnSpPr>
        <p:spPr>
          <a:xfrm flipH="1">
            <a:off x="6241607" y="1988919"/>
            <a:ext cx="3546848" cy="8882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接箭头连接符 179"/>
          <p:cNvCxnSpPr>
            <a:endCxn id="75" idx="3"/>
          </p:cNvCxnSpPr>
          <p:nvPr/>
        </p:nvCxnSpPr>
        <p:spPr>
          <a:xfrm flipH="1">
            <a:off x="3964105" y="4129463"/>
            <a:ext cx="10220" cy="39970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" name="组合 183"/>
          <p:cNvGrpSpPr/>
          <p:nvPr/>
        </p:nvGrpSpPr>
        <p:grpSpPr>
          <a:xfrm flipH="1" flipV="1">
            <a:off x="4784947" y="4129463"/>
            <a:ext cx="2486354" cy="737469"/>
            <a:chOff x="5834652" y="3741392"/>
            <a:chExt cx="2217242" cy="905750"/>
          </a:xfrm>
        </p:grpSpPr>
        <p:cxnSp>
          <p:nvCxnSpPr>
            <p:cNvPr id="185" name="直接箭头连接符 184"/>
            <p:cNvCxnSpPr/>
            <p:nvPr/>
          </p:nvCxnSpPr>
          <p:spPr>
            <a:xfrm flipV="1">
              <a:off x="5834652" y="3741392"/>
              <a:ext cx="2217242" cy="903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/>
          </p:nvCxnSpPr>
          <p:spPr>
            <a:xfrm>
              <a:off x="5834652" y="3758245"/>
              <a:ext cx="30404" cy="88889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06" name="文本框 205"/>
              <p:cNvSpPr txBox="1"/>
              <p:nvPr/>
            </p:nvSpPr>
            <p:spPr>
              <a:xfrm>
                <a:off x="5159061" y="6061858"/>
                <a:ext cx="1972656" cy="7255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06" name="文本框 2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061" y="6061858"/>
                <a:ext cx="1972656" cy="72552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7" name="立方体 206"/>
          <p:cNvSpPr/>
          <p:nvPr/>
        </p:nvSpPr>
        <p:spPr bwMode="auto">
          <a:xfrm>
            <a:off x="11809185" y="3024166"/>
            <a:ext cx="239177" cy="907211"/>
          </a:xfrm>
          <a:prstGeom prst="cube">
            <a:avLst>
              <a:gd name="adj" fmla="val 8807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08" name="矩形 207"/>
          <p:cNvSpPr/>
          <p:nvPr/>
        </p:nvSpPr>
        <p:spPr>
          <a:xfrm>
            <a:off x="10413498" y="5359150"/>
            <a:ext cx="1179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Grad-CAM</a:t>
            </a:r>
            <a:endParaRPr lang="zh-CN" altLang="en-US" b="1" dirty="0"/>
          </a:p>
        </p:txBody>
      </p:sp>
      <p:sp>
        <p:nvSpPr>
          <p:cNvPr id="209" name="矩形 208"/>
          <p:cNvSpPr/>
          <p:nvPr/>
        </p:nvSpPr>
        <p:spPr>
          <a:xfrm>
            <a:off x="10296671" y="6235483"/>
            <a:ext cx="1413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Grad-CAM++</a:t>
            </a:r>
            <a:endParaRPr lang="zh-CN" altLang="en-US" b="1" dirty="0"/>
          </a:p>
        </p:txBody>
      </p:sp>
      <p:sp>
        <p:nvSpPr>
          <p:cNvPr id="210" name="矩形 209"/>
          <p:cNvSpPr/>
          <p:nvPr/>
        </p:nvSpPr>
        <p:spPr>
          <a:xfrm>
            <a:off x="11325723" y="1444502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Cam</a:t>
            </a:r>
            <a:endParaRPr lang="zh-CN" altLang="en-US" b="1" dirty="0"/>
          </a:p>
        </p:txBody>
      </p:sp>
      <p:sp>
        <p:nvSpPr>
          <p:cNvPr id="97" name="矩形 96"/>
          <p:cNvSpPr/>
          <p:nvPr/>
        </p:nvSpPr>
        <p:spPr>
          <a:xfrm>
            <a:off x="-32919" y="6124536"/>
            <a:ext cx="6096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Aditya Chattopadhyay,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Anirban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 Sarkar,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Prantik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altLang="zh-CN" sz="1100" dirty="0" err="1" smtClean="0">
                <a:solidFill>
                  <a:srgbClr val="000000"/>
                </a:solidFill>
                <a:latin typeface="Helvetica Neue"/>
              </a:rPr>
              <a:t>Howlader,et</a:t>
            </a:r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. al.</a:t>
            </a:r>
          </a:p>
          <a:p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Grad-CAM++: Generalized Gradient-based Visual </a:t>
            </a:r>
          </a:p>
          <a:p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Explanations for Deep Convolutional Networks. arXiv:1506.06579, </a:t>
            </a:r>
            <a:r>
              <a:rPr lang="en-US" altLang="zh-CN" sz="1100" b="0" i="0" dirty="0" smtClean="0">
                <a:solidFill>
                  <a:srgbClr val="000000"/>
                </a:solidFill>
                <a:effectLst/>
                <a:latin typeface="Helvetica Neue"/>
              </a:rPr>
              <a:t>2017</a:t>
            </a:r>
            <a:endParaRPr lang="zh-CN" altLang="en-US" sz="1100" dirty="0"/>
          </a:p>
        </p:txBody>
      </p:sp>
      <p:sp>
        <p:nvSpPr>
          <p:cNvPr id="98" name="矩形 97"/>
          <p:cNvSpPr/>
          <p:nvPr/>
        </p:nvSpPr>
        <p:spPr>
          <a:xfrm>
            <a:off x="-32919" y="5522199"/>
            <a:ext cx="6096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Ramprasaath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 R.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Selvaraju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Michael </a:t>
            </a:r>
            <a:r>
              <a:rPr lang="en-US" altLang="zh-CN" sz="1100" dirty="0" err="1" smtClean="0">
                <a:solidFill>
                  <a:srgbClr val="000000"/>
                </a:solidFill>
                <a:latin typeface="Helvetica Neue"/>
              </a:rPr>
              <a:t>Cogswell</a:t>
            </a:r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 et.al. </a:t>
            </a:r>
          </a:p>
          <a:p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Grad-CAM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: Visual Explanations from </a:t>
            </a:r>
            <a:endParaRPr lang="en-US" altLang="zh-CN" sz="1100" dirty="0" smtClean="0">
              <a:solidFill>
                <a:srgbClr val="000000"/>
              </a:solidFill>
              <a:latin typeface="Helvetica Neue"/>
            </a:endParaRPr>
          </a:p>
          <a:p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Deep 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Networks via Gradient-based Localization. </a:t>
            </a:r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arXiv:1610.02391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altLang="zh-CN" sz="1100" b="0" i="0" dirty="0" smtClean="0">
                <a:solidFill>
                  <a:srgbClr val="000000"/>
                </a:solidFill>
                <a:effectLst/>
                <a:latin typeface="Helvetica Neue"/>
              </a:rPr>
              <a:t>2019</a:t>
            </a:r>
            <a:endParaRPr lang="zh-CN" altLang="en-US" sz="1100" dirty="0"/>
          </a:p>
        </p:txBody>
      </p:sp>
      <p:sp>
        <p:nvSpPr>
          <p:cNvPr id="100" name="文本框 122"/>
          <p:cNvSpPr txBox="1"/>
          <p:nvPr/>
        </p:nvSpPr>
        <p:spPr>
          <a:xfrm>
            <a:off x="7407087" y="3668099"/>
            <a:ext cx="1055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Label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3" y="3024374"/>
            <a:ext cx="1050423" cy="1055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4679" y="1235885"/>
            <a:ext cx="821044" cy="821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" name="文本框 122"/>
          <p:cNvSpPr txBox="1"/>
          <p:nvPr/>
        </p:nvSpPr>
        <p:spPr>
          <a:xfrm>
            <a:off x="7131717" y="2805724"/>
            <a:ext cx="504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Cat</a:t>
            </a:r>
            <a:endParaRPr lang="zh-CN" altLang="en-US" dirty="0"/>
          </a:p>
        </p:txBody>
      </p:sp>
      <p:sp>
        <p:nvSpPr>
          <p:cNvPr id="103" name="文本框 122"/>
          <p:cNvSpPr txBox="1"/>
          <p:nvPr/>
        </p:nvSpPr>
        <p:spPr>
          <a:xfrm>
            <a:off x="7162152" y="2986375"/>
            <a:ext cx="771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Dog</a:t>
            </a:r>
            <a:endParaRPr lang="zh-CN" altLang="en-US" dirty="0"/>
          </a:p>
        </p:txBody>
      </p:sp>
      <p:sp>
        <p:nvSpPr>
          <p:cNvPr id="106" name="文本框 122"/>
          <p:cNvSpPr txBox="1"/>
          <p:nvPr/>
        </p:nvSpPr>
        <p:spPr>
          <a:xfrm>
            <a:off x="4435722" y="4839136"/>
            <a:ext cx="4884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Back prop till last convolution layer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617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0570077" y="6391684"/>
            <a:ext cx="333742" cy="365125"/>
          </a:xfrm>
        </p:spPr>
        <p:txBody>
          <a:bodyPr/>
          <a:lstStyle/>
          <a:p>
            <a:fld id="{ADBCE8D8-8790-40C0-B505-5C08F7D6F34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矩形 2"/>
          <p:cNvSpPr/>
          <p:nvPr/>
        </p:nvSpPr>
        <p:spPr bwMode="auto">
          <a:xfrm>
            <a:off x="239597" y="265251"/>
            <a:ext cx="215153" cy="9412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52883" y="764856"/>
            <a:ext cx="516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Class Activation </a:t>
            </a:r>
            <a:r>
              <a:rPr lang="en-US" altLang="zh-CN" dirty="0" smtClean="0"/>
              <a:t>Map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555902" y="162752"/>
            <a:ext cx="35689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/>
              <a:t>MPNN </a:t>
            </a:r>
            <a:r>
              <a:rPr lang="en-US" altLang="zh-CN" sz="2400" b="1" dirty="0"/>
              <a:t>Visual </a:t>
            </a:r>
            <a:r>
              <a:rPr lang="en-US" altLang="zh-CN" sz="2400" b="1" dirty="0" smtClean="0"/>
              <a:t>Explanations</a:t>
            </a:r>
            <a:endParaRPr lang="en-US" altLang="zh-CN" sz="2400" b="1" dirty="0"/>
          </a:p>
        </p:txBody>
      </p:sp>
      <p:grpSp>
        <p:nvGrpSpPr>
          <p:cNvPr id="57" name="组合 56"/>
          <p:cNvGrpSpPr/>
          <p:nvPr/>
        </p:nvGrpSpPr>
        <p:grpSpPr>
          <a:xfrm>
            <a:off x="2955928" y="2433750"/>
            <a:ext cx="1399722" cy="1872325"/>
            <a:chOff x="2955928" y="2433750"/>
            <a:chExt cx="1399722" cy="1872325"/>
          </a:xfrm>
        </p:grpSpPr>
        <p:sp>
          <p:nvSpPr>
            <p:cNvPr id="6" name="立方体 5"/>
            <p:cNvSpPr/>
            <p:nvPr/>
          </p:nvSpPr>
          <p:spPr bwMode="auto">
            <a:xfrm>
              <a:off x="2955928" y="3943965"/>
              <a:ext cx="1381125" cy="362110"/>
            </a:xfrm>
            <a:prstGeom prst="cube">
              <a:avLst>
                <a:gd name="adj" fmla="val 7025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33" name="立方体 132"/>
            <p:cNvSpPr/>
            <p:nvPr/>
          </p:nvSpPr>
          <p:spPr bwMode="auto">
            <a:xfrm>
              <a:off x="2974525" y="3483265"/>
              <a:ext cx="1381125" cy="362110"/>
            </a:xfrm>
            <a:prstGeom prst="cube">
              <a:avLst>
                <a:gd name="adj" fmla="val 7289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34" name="立方体 133"/>
            <p:cNvSpPr/>
            <p:nvPr/>
          </p:nvSpPr>
          <p:spPr bwMode="auto">
            <a:xfrm>
              <a:off x="2974523" y="3313151"/>
              <a:ext cx="1381125" cy="362110"/>
            </a:xfrm>
            <a:prstGeom prst="cube">
              <a:avLst>
                <a:gd name="adj" fmla="val 7289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36" name="立方体 135"/>
            <p:cNvSpPr/>
            <p:nvPr/>
          </p:nvSpPr>
          <p:spPr bwMode="auto">
            <a:xfrm>
              <a:off x="2974523" y="3132096"/>
              <a:ext cx="1381125" cy="362110"/>
            </a:xfrm>
            <a:prstGeom prst="cube">
              <a:avLst>
                <a:gd name="adj" fmla="val 7289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37" name="立方体 136"/>
            <p:cNvSpPr/>
            <p:nvPr/>
          </p:nvSpPr>
          <p:spPr bwMode="auto">
            <a:xfrm>
              <a:off x="2974522" y="2951510"/>
              <a:ext cx="1381125" cy="362110"/>
            </a:xfrm>
            <a:prstGeom prst="cube">
              <a:avLst>
                <a:gd name="adj" fmla="val 7289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38" name="立方体 137"/>
            <p:cNvSpPr/>
            <p:nvPr/>
          </p:nvSpPr>
          <p:spPr bwMode="auto">
            <a:xfrm>
              <a:off x="2974521" y="2786700"/>
              <a:ext cx="1381125" cy="362110"/>
            </a:xfrm>
            <a:prstGeom prst="cube">
              <a:avLst>
                <a:gd name="adj" fmla="val 7289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3236463" y="3963225"/>
              <a:ext cx="138113" cy="6454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40" name="椭圆 139"/>
            <p:cNvSpPr/>
            <p:nvPr/>
          </p:nvSpPr>
          <p:spPr bwMode="auto">
            <a:xfrm>
              <a:off x="3148636" y="4083753"/>
              <a:ext cx="138113" cy="6454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41" name="椭圆 140"/>
            <p:cNvSpPr/>
            <p:nvPr/>
          </p:nvSpPr>
          <p:spPr bwMode="auto">
            <a:xfrm>
              <a:off x="3436487" y="4038358"/>
              <a:ext cx="138113" cy="6454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42" name="椭圆 141"/>
            <p:cNvSpPr/>
            <p:nvPr/>
          </p:nvSpPr>
          <p:spPr bwMode="auto">
            <a:xfrm>
              <a:off x="3655560" y="4102900"/>
              <a:ext cx="138113" cy="6454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43" name="椭圆 142"/>
            <p:cNvSpPr/>
            <p:nvPr/>
          </p:nvSpPr>
          <p:spPr bwMode="auto">
            <a:xfrm>
              <a:off x="3898418" y="4050909"/>
              <a:ext cx="138113" cy="6454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0" name="直接连接符 9"/>
            <p:cNvCxnSpPr>
              <a:stCxn id="8" idx="5"/>
              <a:endCxn id="141" idx="2"/>
            </p:cNvCxnSpPr>
            <p:nvPr/>
          </p:nvCxnSpPr>
          <p:spPr>
            <a:xfrm>
              <a:off x="3354350" y="4018315"/>
              <a:ext cx="82137" cy="52314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>
              <a:endCxn id="141" idx="2"/>
            </p:cNvCxnSpPr>
            <p:nvPr/>
          </p:nvCxnSpPr>
          <p:spPr>
            <a:xfrm flipV="1">
              <a:off x="3272213" y="4070629"/>
              <a:ext cx="164274" cy="51289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>
              <a:endCxn id="142" idx="2"/>
            </p:cNvCxnSpPr>
            <p:nvPr/>
          </p:nvCxnSpPr>
          <p:spPr>
            <a:xfrm>
              <a:off x="3559740" y="4087426"/>
              <a:ext cx="95820" cy="47745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>
              <a:endCxn id="143" idx="3"/>
            </p:cNvCxnSpPr>
            <p:nvPr/>
          </p:nvCxnSpPr>
          <p:spPr>
            <a:xfrm flipV="1">
              <a:off x="3793673" y="4105999"/>
              <a:ext cx="124971" cy="42296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立方体 218"/>
            <p:cNvSpPr/>
            <p:nvPr/>
          </p:nvSpPr>
          <p:spPr bwMode="auto">
            <a:xfrm>
              <a:off x="2974521" y="2598560"/>
              <a:ext cx="1381125" cy="362110"/>
            </a:xfrm>
            <a:prstGeom prst="cube">
              <a:avLst>
                <a:gd name="adj" fmla="val 7289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20" name="立方体 219"/>
            <p:cNvSpPr/>
            <p:nvPr/>
          </p:nvSpPr>
          <p:spPr bwMode="auto">
            <a:xfrm>
              <a:off x="2974520" y="2433750"/>
              <a:ext cx="1381125" cy="362110"/>
            </a:xfrm>
            <a:prstGeom prst="cube">
              <a:avLst>
                <a:gd name="adj" fmla="val 7289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21" name="组合 220"/>
          <p:cNvGrpSpPr/>
          <p:nvPr/>
        </p:nvGrpSpPr>
        <p:grpSpPr>
          <a:xfrm>
            <a:off x="5056384" y="2622229"/>
            <a:ext cx="173970" cy="1444338"/>
            <a:chOff x="5371754" y="3717514"/>
            <a:chExt cx="173970" cy="1444338"/>
          </a:xfrm>
        </p:grpSpPr>
        <p:sp>
          <p:nvSpPr>
            <p:cNvPr id="222" name="矩形 221"/>
            <p:cNvSpPr/>
            <p:nvPr/>
          </p:nvSpPr>
          <p:spPr bwMode="auto">
            <a:xfrm>
              <a:off x="5371754" y="3717514"/>
              <a:ext cx="164709" cy="1734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23" name="矩形 222"/>
            <p:cNvSpPr/>
            <p:nvPr/>
          </p:nvSpPr>
          <p:spPr bwMode="auto">
            <a:xfrm>
              <a:off x="5371754" y="3898317"/>
              <a:ext cx="164709" cy="1734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24" name="矩形 223"/>
            <p:cNvSpPr/>
            <p:nvPr/>
          </p:nvSpPr>
          <p:spPr bwMode="auto">
            <a:xfrm>
              <a:off x="5377928" y="4079155"/>
              <a:ext cx="164709" cy="1734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25" name="矩形 224"/>
            <p:cNvSpPr/>
            <p:nvPr/>
          </p:nvSpPr>
          <p:spPr bwMode="auto">
            <a:xfrm>
              <a:off x="5377928" y="4259958"/>
              <a:ext cx="164709" cy="1734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26" name="矩形 225"/>
            <p:cNvSpPr/>
            <p:nvPr/>
          </p:nvSpPr>
          <p:spPr bwMode="auto">
            <a:xfrm>
              <a:off x="5374841" y="4445958"/>
              <a:ext cx="164709" cy="1734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27" name="矩形 226"/>
            <p:cNvSpPr/>
            <p:nvPr/>
          </p:nvSpPr>
          <p:spPr bwMode="auto">
            <a:xfrm>
              <a:off x="5374841" y="4626761"/>
              <a:ext cx="164709" cy="1734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28" name="矩形 227"/>
            <p:cNvSpPr/>
            <p:nvPr/>
          </p:nvSpPr>
          <p:spPr bwMode="auto">
            <a:xfrm>
              <a:off x="5381015" y="4807599"/>
              <a:ext cx="164709" cy="1734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29" name="矩形 228"/>
            <p:cNvSpPr/>
            <p:nvPr/>
          </p:nvSpPr>
          <p:spPr bwMode="auto">
            <a:xfrm>
              <a:off x="5381015" y="4988402"/>
              <a:ext cx="164709" cy="1734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1295763" y="4353863"/>
                <a:ext cx="3271537" cy="2462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𝑣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/>
                            </a:rPr>
                            <m:t>𝑤</m:t>
                          </m:r>
                          <m:r>
                            <a:rPr lang="zh-CN" altLang="en-US" b="0" i="1" smtClean="0">
                              <a:latin typeface="Cambria Math"/>
                            </a:rPr>
                            <m:t>𝜖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𝑁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𝑣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𝑣𝑤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dirty="0" smtClean="0"/>
              </a:p>
              <a:p>
                <a:endParaRPr lang="en-US" altLang="zh-CN" i="1" dirty="0" smtClean="0">
                  <a:latin typeface="Cambria Math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𝑣</m:t>
                          </m:r>
                        </m:sub>
                        <m:sup>
                          <m:r>
                            <a:rPr lang="en-US" altLang="zh-CN" i="1">
                              <a:latin typeface="Cambria Math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sup>
                      </m:sSubSup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(</m:t>
                      </m:r>
                      <m:sSubSup>
                        <m:sSub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𝑣</m:t>
                          </m:r>
                        </m:sub>
                        <m:sup>
                          <m:r>
                            <a:rPr lang="en-US" altLang="zh-CN" i="1">
                              <a:latin typeface="Cambria Math"/>
                            </a:rPr>
                            <m:t>𝑡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𝑣</m:t>
                          </m:r>
                        </m:sub>
                        <m:sup>
                          <m:r>
                            <a:rPr lang="en-US" altLang="zh-CN" i="1">
                              <a:latin typeface="Cambria Math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zh-CN" dirty="0" smtClean="0"/>
              </a:p>
              <a:p>
                <a:endParaRPr lang="en-US" altLang="zh-CN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/>
                        </a:rPr>
                        <m:t>𝑅</m:t>
                      </m:r>
                      <m:r>
                        <a:rPr lang="en-US" altLang="zh-CN" b="0" i="1" smtClean="0">
                          <a:latin typeface="Cambria Math"/>
                        </a:rPr>
                        <m:t>({</m:t>
                      </m:r>
                      <m:sSubSup>
                        <m:sSub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𝑣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𝑇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/>
                        </a:rPr>
                        <m:t>|</m:t>
                      </m:r>
                      <m:r>
                        <a:rPr lang="en-US" altLang="zh-CN" b="0" i="1" smtClean="0">
                          <a:latin typeface="Cambria Math"/>
                        </a:rPr>
                        <m:t>𝑣</m:t>
                      </m:r>
                      <m:r>
                        <a:rPr lang="zh-CN" altLang="en-US" b="0" i="1" smtClean="0">
                          <a:latin typeface="Cambria Math"/>
                        </a:rPr>
                        <m:t>𝜖</m:t>
                      </m:r>
                      <m:r>
                        <a:rPr lang="en-US" altLang="zh-CN" b="0" i="1" smtClean="0">
                          <a:latin typeface="Cambria Math"/>
                        </a:rPr>
                        <m:t>𝐺</m:t>
                      </m:r>
                      <m:r>
                        <a:rPr lang="en-US" altLang="zh-CN" b="0" i="1" smtClean="0">
                          <a:latin typeface="Cambria Math"/>
                        </a:rPr>
                        <m:t>})</m:t>
                      </m:r>
                    </m:oMath>
                  </m:oMathPara>
                </a14:m>
                <a:endParaRPr lang="en-US" altLang="zh-CN" dirty="0" smtClean="0"/>
              </a:p>
              <a:p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763" y="4353863"/>
                <a:ext cx="3271537" cy="246221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0" name="文本框 123"/>
          <p:cNvSpPr txBox="1"/>
          <p:nvPr/>
        </p:nvSpPr>
        <p:spPr>
          <a:xfrm>
            <a:off x="4426889" y="3645279"/>
            <a:ext cx="629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Pool</a:t>
            </a:r>
            <a:endParaRPr lang="zh-CN" altLang="en-US" dirty="0"/>
          </a:p>
        </p:txBody>
      </p:sp>
      <p:cxnSp>
        <p:nvCxnSpPr>
          <p:cNvPr id="231" name="直接箭头连接符 230"/>
          <p:cNvCxnSpPr/>
          <p:nvPr/>
        </p:nvCxnSpPr>
        <p:spPr>
          <a:xfrm flipV="1">
            <a:off x="2430293" y="3494206"/>
            <a:ext cx="544232" cy="85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灯片编号占位符 1"/>
          <p:cNvSpPr txBox="1">
            <a:spLocks/>
          </p:cNvSpPr>
          <p:nvPr/>
        </p:nvSpPr>
        <p:spPr>
          <a:xfrm>
            <a:off x="12127564" y="6241547"/>
            <a:ext cx="33374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BCE8D8-8790-40C0-B505-5C08F7D6F34C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7" name="文本框 13"/>
              <p:cNvSpPr txBox="1"/>
              <p:nvPr/>
            </p:nvSpPr>
            <p:spPr>
              <a:xfrm>
                <a:off x="5550889" y="5000350"/>
                <a:ext cx="2897332" cy="7255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p>
                              </m:sSub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𝐿𝑢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97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889" y="5000350"/>
                <a:ext cx="2897332" cy="7255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8" name="文本框 14"/>
              <p:cNvSpPr txBox="1"/>
              <p:nvPr/>
            </p:nvSpPr>
            <p:spPr>
              <a:xfrm>
                <a:off x="9426163" y="3073007"/>
                <a:ext cx="2424510" cy="330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𝐺𝑟𝑎𝑑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𝐶𝑎𝑚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altLang="zh-CN" dirty="0" smtClean="0"/>
                  <a:t>=</a:t>
                </a:r>
                <a:endParaRPr lang="zh-CN" altLang="en-US" dirty="0"/>
              </a:p>
            </p:txBody>
          </p:sp>
        </mc:Choice>
        <mc:Fallback>
          <p:sp>
            <p:nvSpPr>
              <p:cNvPr id="298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6163" y="3073007"/>
                <a:ext cx="2424510" cy="330540"/>
              </a:xfrm>
              <a:prstGeom prst="rect">
                <a:avLst/>
              </a:prstGeom>
              <a:blipFill rotWithShape="1">
                <a:blip r:embed="rId4"/>
                <a:stretch>
                  <a:fillRect l="-3266" t="-140741" r="-5025" b="-214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9" name="矩形 308"/>
          <p:cNvSpPr/>
          <p:nvPr/>
        </p:nvSpPr>
        <p:spPr bwMode="auto">
          <a:xfrm>
            <a:off x="8987083" y="1888472"/>
            <a:ext cx="64394" cy="300308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310" name="组合 309"/>
          <p:cNvGrpSpPr/>
          <p:nvPr/>
        </p:nvGrpSpPr>
        <p:grpSpPr>
          <a:xfrm>
            <a:off x="4535776" y="1468380"/>
            <a:ext cx="1174507" cy="1357112"/>
            <a:chOff x="4824891" y="3441501"/>
            <a:chExt cx="1174507" cy="1357112"/>
          </a:xfrm>
        </p:grpSpPr>
        <p:cxnSp>
          <p:nvCxnSpPr>
            <p:cNvPr id="311" name="直接箭头连接符 310"/>
            <p:cNvCxnSpPr/>
            <p:nvPr/>
          </p:nvCxnSpPr>
          <p:spPr>
            <a:xfrm>
              <a:off x="5094902" y="3441501"/>
              <a:ext cx="904496" cy="503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直接连接符 311"/>
            <p:cNvCxnSpPr/>
            <p:nvPr/>
          </p:nvCxnSpPr>
          <p:spPr>
            <a:xfrm>
              <a:off x="5117762" y="3441916"/>
              <a:ext cx="21994" cy="134938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直接连接符 312"/>
            <p:cNvCxnSpPr/>
            <p:nvPr/>
          </p:nvCxnSpPr>
          <p:spPr>
            <a:xfrm flipH="1">
              <a:off x="4824891" y="4794584"/>
              <a:ext cx="342023" cy="402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矩形 313"/>
          <p:cNvSpPr/>
          <p:nvPr/>
        </p:nvSpPr>
        <p:spPr bwMode="auto">
          <a:xfrm>
            <a:off x="5906378" y="2843021"/>
            <a:ext cx="1349483" cy="1607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324" name="矩形 323"/>
          <p:cNvSpPr/>
          <p:nvPr/>
        </p:nvSpPr>
        <p:spPr bwMode="auto">
          <a:xfrm>
            <a:off x="7565809" y="3197088"/>
            <a:ext cx="164709" cy="1734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325" name="矩形 324"/>
          <p:cNvSpPr/>
          <p:nvPr/>
        </p:nvSpPr>
        <p:spPr bwMode="auto">
          <a:xfrm>
            <a:off x="7571023" y="3396107"/>
            <a:ext cx="164709" cy="1734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326" name="文本框 122"/>
          <p:cNvSpPr txBox="1"/>
          <p:nvPr/>
        </p:nvSpPr>
        <p:spPr>
          <a:xfrm>
            <a:off x="5974715" y="3482045"/>
            <a:ext cx="1055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FC layers</a:t>
            </a:r>
            <a:endParaRPr lang="zh-CN" altLang="en-US" dirty="0"/>
          </a:p>
        </p:txBody>
      </p:sp>
      <p:cxnSp>
        <p:nvCxnSpPr>
          <p:cNvPr id="327" name="直接箭头连接符 326"/>
          <p:cNvCxnSpPr/>
          <p:nvPr/>
        </p:nvCxnSpPr>
        <p:spPr>
          <a:xfrm>
            <a:off x="4527602" y="3435469"/>
            <a:ext cx="4189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直接箭头连接符 327"/>
          <p:cNvCxnSpPr/>
          <p:nvPr/>
        </p:nvCxnSpPr>
        <p:spPr>
          <a:xfrm>
            <a:off x="5885381" y="3348877"/>
            <a:ext cx="1497807" cy="1689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直接箭头连接符 328"/>
          <p:cNvCxnSpPr/>
          <p:nvPr/>
        </p:nvCxnSpPr>
        <p:spPr>
          <a:xfrm>
            <a:off x="9051477" y="3482784"/>
            <a:ext cx="418998" cy="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直接箭头连接符 329"/>
          <p:cNvCxnSpPr/>
          <p:nvPr/>
        </p:nvCxnSpPr>
        <p:spPr>
          <a:xfrm>
            <a:off x="7431365" y="1583201"/>
            <a:ext cx="4189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直接连接符 330"/>
          <p:cNvCxnSpPr/>
          <p:nvPr/>
        </p:nvCxnSpPr>
        <p:spPr>
          <a:xfrm flipH="1">
            <a:off x="6702973" y="1767035"/>
            <a:ext cx="1531624" cy="9142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立方体 331"/>
          <p:cNvSpPr/>
          <p:nvPr/>
        </p:nvSpPr>
        <p:spPr bwMode="auto">
          <a:xfrm>
            <a:off x="7876845" y="1015190"/>
            <a:ext cx="239177" cy="907211"/>
          </a:xfrm>
          <a:prstGeom prst="cube">
            <a:avLst>
              <a:gd name="adj" fmla="val 8807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33" name="立方体 332"/>
          <p:cNvSpPr/>
          <p:nvPr/>
        </p:nvSpPr>
        <p:spPr bwMode="auto">
          <a:xfrm>
            <a:off x="8549035" y="1038147"/>
            <a:ext cx="239177" cy="907211"/>
          </a:xfrm>
          <a:prstGeom prst="cube">
            <a:avLst>
              <a:gd name="adj" fmla="val 8807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4" name="文本框 153"/>
              <p:cNvSpPr txBox="1"/>
              <p:nvPr/>
            </p:nvSpPr>
            <p:spPr>
              <a:xfrm>
                <a:off x="8048727" y="1306202"/>
                <a:ext cx="5139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/>
                  <a:t>+</a:t>
                </a:r>
                <a:endParaRPr lang="zh-CN" altLang="en-US" dirty="0"/>
              </a:p>
            </p:txBody>
          </p:sp>
        </mc:Choice>
        <mc:Fallback>
          <p:sp>
            <p:nvSpPr>
              <p:cNvPr id="334" name="文本框 1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8727" y="1306202"/>
                <a:ext cx="513987" cy="276999"/>
              </a:xfrm>
              <a:prstGeom prst="rect">
                <a:avLst/>
              </a:prstGeom>
              <a:blipFill rotWithShape="1">
                <a:blip r:embed="rId5"/>
                <a:stretch>
                  <a:fillRect l="-8235" t="-26087" r="-24706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5" name="文本框 154"/>
              <p:cNvSpPr txBox="1"/>
              <p:nvPr/>
            </p:nvSpPr>
            <p:spPr>
              <a:xfrm>
                <a:off x="8716601" y="1327551"/>
                <a:ext cx="5193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 smtClean="0"/>
                  <a:t>+</a:t>
                </a:r>
                <a:endParaRPr lang="zh-CN" altLang="en-US" dirty="0"/>
              </a:p>
            </p:txBody>
          </p:sp>
        </mc:Choice>
        <mc:Fallback>
          <p:sp>
            <p:nvSpPr>
              <p:cNvPr id="335" name="文本框 1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6601" y="1327551"/>
                <a:ext cx="519309" cy="276999"/>
              </a:xfrm>
              <a:prstGeom prst="rect">
                <a:avLst/>
              </a:prstGeom>
              <a:blipFill rotWithShape="1">
                <a:blip r:embed="rId6"/>
                <a:stretch>
                  <a:fillRect l="-9412" t="-28889" r="-24706" b="-5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6" name="立方体 335"/>
          <p:cNvSpPr/>
          <p:nvPr/>
        </p:nvSpPr>
        <p:spPr bwMode="auto">
          <a:xfrm>
            <a:off x="9190859" y="1038147"/>
            <a:ext cx="239177" cy="907211"/>
          </a:xfrm>
          <a:prstGeom prst="cube">
            <a:avLst>
              <a:gd name="adj" fmla="val 8807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7" name="文本框 158"/>
              <p:cNvSpPr txBox="1"/>
              <p:nvPr/>
            </p:nvSpPr>
            <p:spPr>
              <a:xfrm>
                <a:off x="9347837" y="1345918"/>
                <a:ext cx="4866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 smtClean="0"/>
                  <a:t>+</a:t>
                </a:r>
                <a:endParaRPr lang="zh-CN" altLang="en-US" dirty="0"/>
              </a:p>
            </p:txBody>
          </p:sp>
        </mc:Choice>
        <mc:Fallback>
          <p:sp>
            <p:nvSpPr>
              <p:cNvPr id="337" name="文本框 1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7837" y="1345918"/>
                <a:ext cx="486608" cy="276999"/>
              </a:xfrm>
              <a:prstGeom prst="rect">
                <a:avLst/>
              </a:prstGeom>
              <a:blipFill rotWithShape="1">
                <a:blip r:embed="rId7"/>
                <a:stretch>
                  <a:fillRect l="-8750" t="-28889" r="-27500" b="-5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8" name="立方体 337"/>
          <p:cNvSpPr/>
          <p:nvPr/>
        </p:nvSpPr>
        <p:spPr bwMode="auto">
          <a:xfrm>
            <a:off x="9819204" y="1012096"/>
            <a:ext cx="239177" cy="907211"/>
          </a:xfrm>
          <a:prstGeom prst="cube">
            <a:avLst>
              <a:gd name="adj" fmla="val 8807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9" name="文本框 160"/>
              <p:cNvSpPr txBox="1"/>
              <p:nvPr/>
            </p:nvSpPr>
            <p:spPr>
              <a:xfrm>
                <a:off x="10002663" y="1349895"/>
                <a:ext cx="5972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39" name="文本框 1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2663" y="1349895"/>
                <a:ext cx="597215" cy="276999"/>
              </a:xfrm>
              <a:prstGeom prst="rect">
                <a:avLst/>
              </a:prstGeom>
              <a:blipFill rotWithShape="1">
                <a:blip r:embed="rId8"/>
                <a:stretch>
                  <a:fillRect l="-3061" r="-3061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0" name="立方体 339"/>
          <p:cNvSpPr/>
          <p:nvPr/>
        </p:nvSpPr>
        <p:spPr bwMode="auto">
          <a:xfrm>
            <a:off x="10577978" y="1043337"/>
            <a:ext cx="239177" cy="907211"/>
          </a:xfrm>
          <a:prstGeom prst="cube">
            <a:avLst>
              <a:gd name="adj" fmla="val 8807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41" name="矩形 340"/>
          <p:cNvSpPr/>
          <p:nvPr/>
        </p:nvSpPr>
        <p:spPr bwMode="auto">
          <a:xfrm>
            <a:off x="5904742" y="3021895"/>
            <a:ext cx="1349483" cy="1607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2" name="文本框 165"/>
              <p:cNvSpPr txBox="1"/>
              <p:nvPr/>
            </p:nvSpPr>
            <p:spPr>
              <a:xfrm>
                <a:off x="6276380" y="2554321"/>
                <a:ext cx="368884" cy="284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</m:oMath>
                  </m:oMathPara>
                </a14:m>
                <a:endParaRPr lang="zh-CN" altLang="en-US" i="1" dirty="0"/>
              </a:p>
            </p:txBody>
          </p:sp>
        </mc:Choice>
        <mc:Fallback>
          <p:sp>
            <p:nvSpPr>
              <p:cNvPr id="342" name="文本框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380" y="2554321"/>
                <a:ext cx="368884" cy="284373"/>
              </a:xfrm>
              <a:prstGeom prst="rect">
                <a:avLst/>
              </a:prstGeom>
              <a:blipFill rotWithShape="1">
                <a:blip r:embed="rId9"/>
                <a:stretch>
                  <a:fillRect l="-8333" r="-5000" b="-19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3" name="直接连接符 342"/>
          <p:cNvCxnSpPr/>
          <p:nvPr/>
        </p:nvCxnSpPr>
        <p:spPr>
          <a:xfrm flipH="1">
            <a:off x="6684620" y="1808213"/>
            <a:ext cx="2181612" cy="8857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直接连接符 343"/>
          <p:cNvCxnSpPr>
            <a:endCxn id="342" idx="3"/>
          </p:cNvCxnSpPr>
          <p:nvPr/>
        </p:nvCxnSpPr>
        <p:spPr>
          <a:xfrm flipH="1">
            <a:off x="6645264" y="1809147"/>
            <a:ext cx="2808758" cy="8873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直接连接符 344"/>
          <p:cNvCxnSpPr>
            <a:endCxn id="342" idx="3"/>
          </p:cNvCxnSpPr>
          <p:nvPr/>
        </p:nvCxnSpPr>
        <p:spPr>
          <a:xfrm flipH="1">
            <a:off x="6645264" y="1808213"/>
            <a:ext cx="3546848" cy="8882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6" name="组合 345"/>
          <p:cNvGrpSpPr/>
          <p:nvPr/>
        </p:nvGrpSpPr>
        <p:grpSpPr>
          <a:xfrm flipH="1" flipV="1">
            <a:off x="4567299" y="3777315"/>
            <a:ext cx="3123239" cy="467151"/>
            <a:chOff x="5820758" y="4283968"/>
            <a:chExt cx="2785193" cy="573749"/>
          </a:xfrm>
        </p:grpSpPr>
        <p:cxnSp>
          <p:nvCxnSpPr>
            <p:cNvPr id="347" name="直接箭头连接符 346"/>
            <p:cNvCxnSpPr/>
            <p:nvPr/>
          </p:nvCxnSpPr>
          <p:spPr>
            <a:xfrm flipV="1">
              <a:off x="5820758" y="4283968"/>
              <a:ext cx="2785193" cy="903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直接连接符 347"/>
            <p:cNvCxnSpPr/>
            <p:nvPr/>
          </p:nvCxnSpPr>
          <p:spPr>
            <a:xfrm>
              <a:off x="5865055" y="4312374"/>
              <a:ext cx="1" cy="54534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49" name="文本框 205"/>
              <p:cNvSpPr txBox="1"/>
              <p:nvPr/>
            </p:nvSpPr>
            <p:spPr>
              <a:xfrm>
                <a:off x="5562718" y="5881152"/>
                <a:ext cx="1972656" cy="7255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49" name="文本框 2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718" y="5881152"/>
                <a:ext cx="1972656" cy="72552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0" name="立方体 349"/>
          <p:cNvSpPr/>
          <p:nvPr/>
        </p:nvSpPr>
        <p:spPr bwMode="auto">
          <a:xfrm>
            <a:off x="11860474" y="2816092"/>
            <a:ext cx="239177" cy="907211"/>
          </a:xfrm>
          <a:prstGeom prst="cube">
            <a:avLst>
              <a:gd name="adj" fmla="val 8807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51" name="矩形 350"/>
          <p:cNvSpPr/>
          <p:nvPr/>
        </p:nvSpPr>
        <p:spPr>
          <a:xfrm>
            <a:off x="10817155" y="5178444"/>
            <a:ext cx="1179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Grad-CAM</a:t>
            </a:r>
            <a:endParaRPr lang="zh-CN" altLang="en-US" b="1" dirty="0"/>
          </a:p>
        </p:txBody>
      </p:sp>
      <p:sp>
        <p:nvSpPr>
          <p:cNvPr id="352" name="矩形 351"/>
          <p:cNvSpPr/>
          <p:nvPr/>
        </p:nvSpPr>
        <p:spPr>
          <a:xfrm>
            <a:off x="10700328" y="6054777"/>
            <a:ext cx="1413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Grad-CAM++</a:t>
            </a:r>
            <a:endParaRPr lang="zh-CN" altLang="en-US" b="1" dirty="0"/>
          </a:p>
        </p:txBody>
      </p:sp>
      <p:sp>
        <p:nvSpPr>
          <p:cNvPr id="353" name="矩形 352"/>
          <p:cNvSpPr/>
          <p:nvPr/>
        </p:nvSpPr>
        <p:spPr>
          <a:xfrm>
            <a:off x="11534701" y="1320054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Cam</a:t>
            </a:r>
            <a:endParaRPr lang="zh-CN" altLang="en-US" b="1" dirty="0"/>
          </a:p>
        </p:txBody>
      </p:sp>
      <p:sp>
        <p:nvSpPr>
          <p:cNvPr id="354" name="文本框 122"/>
          <p:cNvSpPr txBox="1"/>
          <p:nvPr/>
        </p:nvSpPr>
        <p:spPr>
          <a:xfrm>
            <a:off x="7810744" y="3487393"/>
            <a:ext cx="1055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Label</a:t>
            </a:r>
            <a:endParaRPr lang="zh-CN" altLang="en-US" dirty="0"/>
          </a:p>
        </p:txBody>
      </p:sp>
      <p:sp>
        <p:nvSpPr>
          <p:cNvPr id="356" name="文本框 122"/>
          <p:cNvSpPr txBox="1"/>
          <p:nvPr/>
        </p:nvSpPr>
        <p:spPr>
          <a:xfrm>
            <a:off x="7535374" y="2625018"/>
            <a:ext cx="101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Inactive</a:t>
            </a:r>
            <a:endParaRPr lang="zh-CN" altLang="en-US" dirty="0"/>
          </a:p>
        </p:txBody>
      </p:sp>
      <p:sp>
        <p:nvSpPr>
          <p:cNvPr id="357" name="文本框 122"/>
          <p:cNvSpPr txBox="1"/>
          <p:nvPr/>
        </p:nvSpPr>
        <p:spPr>
          <a:xfrm>
            <a:off x="7571023" y="2866862"/>
            <a:ext cx="1102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Active</a:t>
            </a:r>
            <a:endParaRPr lang="zh-CN" altLang="en-US" dirty="0"/>
          </a:p>
        </p:txBody>
      </p:sp>
      <p:sp>
        <p:nvSpPr>
          <p:cNvPr id="33" name="椭圆 32"/>
          <p:cNvSpPr/>
          <p:nvPr/>
        </p:nvSpPr>
        <p:spPr bwMode="auto">
          <a:xfrm>
            <a:off x="10638418" y="1255022"/>
            <a:ext cx="61910" cy="9089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358" name="椭圆 357"/>
          <p:cNvSpPr/>
          <p:nvPr/>
        </p:nvSpPr>
        <p:spPr bwMode="auto">
          <a:xfrm>
            <a:off x="10728908" y="1161097"/>
            <a:ext cx="61910" cy="90896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cxnSp>
        <p:nvCxnSpPr>
          <p:cNvPr id="39" name="直接连接符 38"/>
          <p:cNvCxnSpPr>
            <a:stCxn id="33" idx="5"/>
            <a:endCxn id="360" idx="1"/>
          </p:cNvCxnSpPr>
          <p:nvPr/>
        </p:nvCxnSpPr>
        <p:spPr>
          <a:xfrm>
            <a:off x="10691261" y="1332607"/>
            <a:ext cx="22955" cy="55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直接连接符 358"/>
          <p:cNvCxnSpPr>
            <a:stCxn id="358" idx="4"/>
            <a:endCxn id="360" idx="1"/>
          </p:cNvCxnSpPr>
          <p:nvPr/>
        </p:nvCxnSpPr>
        <p:spPr>
          <a:xfrm flipH="1">
            <a:off x="10714216" y="1251993"/>
            <a:ext cx="45647" cy="1361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0" name="椭圆 359"/>
          <p:cNvSpPr/>
          <p:nvPr/>
        </p:nvSpPr>
        <p:spPr bwMode="auto">
          <a:xfrm>
            <a:off x="10705149" y="1374805"/>
            <a:ext cx="61910" cy="908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cxnSp>
        <p:nvCxnSpPr>
          <p:cNvPr id="361" name="直接连接符 360"/>
          <p:cNvCxnSpPr/>
          <p:nvPr/>
        </p:nvCxnSpPr>
        <p:spPr>
          <a:xfrm flipH="1">
            <a:off x="10705149" y="1437121"/>
            <a:ext cx="23760" cy="107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直接连接符 362"/>
          <p:cNvCxnSpPr/>
          <p:nvPr/>
        </p:nvCxnSpPr>
        <p:spPr>
          <a:xfrm>
            <a:off x="10709096" y="1557221"/>
            <a:ext cx="72039" cy="110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椭圆 363"/>
          <p:cNvSpPr/>
          <p:nvPr/>
        </p:nvSpPr>
        <p:spPr bwMode="auto">
          <a:xfrm>
            <a:off x="10742244" y="1633128"/>
            <a:ext cx="61910" cy="90896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62" name="椭圆 361"/>
          <p:cNvSpPr/>
          <p:nvPr/>
        </p:nvSpPr>
        <p:spPr bwMode="auto">
          <a:xfrm>
            <a:off x="10669373" y="1517779"/>
            <a:ext cx="61910" cy="908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grpSp>
        <p:nvGrpSpPr>
          <p:cNvPr id="365" name="组合 364"/>
          <p:cNvGrpSpPr/>
          <p:nvPr/>
        </p:nvGrpSpPr>
        <p:grpSpPr>
          <a:xfrm>
            <a:off x="5974259" y="624417"/>
            <a:ext cx="1070379" cy="1431782"/>
            <a:chOff x="2955928" y="2433750"/>
            <a:chExt cx="1399722" cy="1872325"/>
          </a:xfrm>
        </p:grpSpPr>
        <p:sp>
          <p:nvSpPr>
            <p:cNvPr id="366" name="立方体 365"/>
            <p:cNvSpPr/>
            <p:nvPr/>
          </p:nvSpPr>
          <p:spPr bwMode="auto">
            <a:xfrm>
              <a:off x="2955928" y="3943965"/>
              <a:ext cx="1381125" cy="362110"/>
            </a:xfrm>
            <a:prstGeom prst="cube">
              <a:avLst>
                <a:gd name="adj" fmla="val 7025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367" name="立方体 366"/>
            <p:cNvSpPr/>
            <p:nvPr/>
          </p:nvSpPr>
          <p:spPr bwMode="auto">
            <a:xfrm>
              <a:off x="2974525" y="3483265"/>
              <a:ext cx="1381125" cy="362110"/>
            </a:xfrm>
            <a:prstGeom prst="cube">
              <a:avLst>
                <a:gd name="adj" fmla="val 7289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368" name="立方体 367"/>
            <p:cNvSpPr/>
            <p:nvPr/>
          </p:nvSpPr>
          <p:spPr bwMode="auto">
            <a:xfrm>
              <a:off x="2974523" y="3313151"/>
              <a:ext cx="1381125" cy="362110"/>
            </a:xfrm>
            <a:prstGeom prst="cube">
              <a:avLst>
                <a:gd name="adj" fmla="val 7289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369" name="立方体 368"/>
            <p:cNvSpPr/>
            <p:nvPr/>
          </p:nvSpPr>
          <p:spPr bwMode="auto">
            <a:xfrm>
              <a:off x="2974523" y="3132096"/>
              <a:ext cx="1381125" cy="362110"/>
            </a:xfrm>
            <a:prstGeom prst="cube">
              <a:avLst>
                <a:gd name="adj" fmla="val 7289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370" name="立方体 369"/>
            <p:cNvSpPr/>
            <p:nvPr/>
          </p:nvSpPr>
          <p:spPr bwMode="auto">
            <a:xfrm>
              <a:off x="2974522" y="2951510"/>
              <a:ext cx="1381125" cy="362110"/>
            </a:xfrm>
            <a:prstGeom prst="cube">
              <a:avLst>
                <a:gd name="adj" fmla="val 7289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371" name="立方体 370"/>
            <p:cNvSpPr/>
            <p:nvPr/>
          </p:nvSpPr>
          <p:spPr bwMode="auto">
            <a:xfrm>
              <a:off x="2974521" y="2786700"/>
              <a:ext cx="1381125" cy="362110"/>
            </a:xfrm>
            <a:prstGeom prst="cube">
              <a:avLst>
                <a:gd name="adj" fmla="val 7289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372" name="椭圆 371"/>
            <p:cNvSpPr/>
            <p:nvPr/>
          </p:nvSpPr>
          <p:spPr bwMode="auto">
            <a:xfrm>
              <a:off x="3236463" y="3963225"/>
              <a:ext cx="138113" cy="6454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3" name="椭圆 372"/>
            <p:cNvSpPr/>
            <p:nvPr/>
          </p:nvSpPr>
          <p:spPr bwMode="auto">
            <a:xfrm>
              <a:off x="3148636" y="4083753"/>
              <a:ext cx="138113" cy="6454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4" name="椭圆 373"/>
            <p:cNvSpPr/>
            <p:nvPr/>
          </p:nvSpPr>
          <p:spPr bwMode="auto">
            <a:xfrm>
              <a:off x="3436487" y="4038358"/>
              <a:ext cx="138113" cy="6454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5" name="椭圆 374"/>
            <p:cNvSpPr/>
            <p:nvPr/>
          </p:nvSpPr>
          <p:spPr bwMode="auto">
            <a:xfrm>
              <a:off x="3655560" y="4102900"/>
              <a:ext cx="138113" cy="6454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6" name="椭圆 375"/>
            <p:cNvSpPr/>
            <p:nvPr/>
          </p:nvSpPr>
          <p:spPr bwMode="auto">
            <a:xfrm>
              <a:off x="3898418" y="4050909"/>
              <a:ext cx="138113" cy="6454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377" name="直接连接符 376"/>
            <p:cNvCxnSpPr>
              <a:stCxn id="372" idx="5"/>
              <a:endCxn id="374" idx="2"/>
            </p:cNvCxnSpPr>
            <p:nvPr/>
          </p:nvCxnSpPr>
          <p:spPr>
            <a:xfrm>
              <a:off x="3354350" y="4018315"/>
              <a:ext cx="82137" cy="52314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直接连接符 377"/>
            <p:cNvCxnSpPr>
              <a:endCxn id="374" idx="2"/>
            </p:cNvCxnSpPr>
            <p:nvPr/>
          </p:nvCxnSpPr>
          <p:spPr>
            <a:xfrm flipV="1">
              <a:off x="3272213" y="4070629"/>
              <a:ext cx="164274" cy="51289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接连接符 378"/>
            <p:cNvCxnSpPr>
              <a:endCxn id="375" idx="2"/>
            </p:cNvCxnSpPr>
            <p:nvPr/>
          </p:nvCxnSpPr>
          <p:spPr>
            <a:xfrm>
              <a:off x="3559740" y="4087426"/>
              <a:ext cx="95820" cy="47745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直接连接符 379"/>
            <p:cNvCxnSpPr>
              <a:endCxn id="376" idx="3"/>
            </p:cNvCxnSpPr>
            <p:nvPr/>
          </p:nvCxnSpPr>
          <p:spPr>
            <a:xfrm flipV="1">
              <a:off x="3793673" y="4105999"/>
              <a:ext cx="124971" cy="42296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1" name="立方体 380"/>
            <p:cNvSpPr/>
            <p:nvPr/>
          </p:nvSpPr>
          <p:spPr bwMode="auto">
            <a:xfrm>
              <a:off x="2974521" y="2598560"/>
              <a:ext cx="1381125" cy="362110"/>
            </a:xfrm>
            <a:prstGeom prst="cube">
              <a:avLst>
                <a:gd name="adj" fmla="val 7289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382" name="立方体 381"/>
            <p:cNvSpPr/>
            <p:nvPr/>
          </p:nvSpPr>
          <p:spPr bwMode="auto">
            <a:xfrm>
              <a:off x="2974520" y="2433750"/>
              <a:ext cx="1381125" cy="362110"/>
            </a:xfrm>
            <a:prstGeom prst="cube">
              <a:avLst>
                <a:gd name="adj" fmla="val 7289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383" name="直接连接符 382"/>
          <p:cNvCxnSpPr/>
          <p:nvPr/>
        </p:nvCxnSpPr>
        <p:spPr>
          <a:xfrm flipH="1">
            <a:off x="2340365" y="3588985"/>
            <a:ext cx="345172" cy="8195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矩形 383"/>
          <p:cNvSpPr/>
          <p:nvPr/>
        </p:nvSpPr>
        <p:spPr>
          <a:xfrm>
            <a:off x="25624" y="6381325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altLang="zh-CN" sz="1100" dirty="0">
                <a:solidFill>
                  <a:srgbClr val="000000"/>
                </a:solidFill>
                <a:latin typeface="Helvetica Neue"/>
              </a:rPr>
              <a:t>Justin Gilmer, Samuel S. </a:t>
            </a:r>
            <a:r>
              <a:rPr lang="de-DE" altLang="zh-CN" sz="1100" dirty="0" smtClean="0">
                <a:solidFill>
                  <a:srgbClr val="000000"/>
                </a:solidFill>
                <a:latin typeface="Helvetica Neue"/>
              </a:rPr>
              <a:t>Schoenholz </a:t>
            </a:r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et.al. </a:t>
            </a:r>
          </a:p>
          <a:p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Neural Message Passing for Quantum Chemistry. </a:t>
            </a:r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arXiv:1704.01212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altLang="zh-CN" sz="1100" b="0" i="0" dirty="0" smtClean="0">
                <a:solidFill>
                  <a:srgbClr val="000000"/>
                </a:solidFill>
                <a:effectLst/>
                <a:latin typeface="Helvetica Neue"/>
              </a:rPr>
              <a:t>2017</a:t>
            </a:r>
            <a:endParaRPr lang="zh-CN" altLang="en-US" sz="1100" dirty="0"/>
          </a:p>
        </p:txBody>
      </p:sp>
      <p:sp>
        <p:nvSpPr>
          <p:cNvPr id="385" name="椭圆 384"/>
          <p:cNvSpPr/>
          <p:nvPr/>
        </p:nvSpPr>
        <p:spPr bwMode="auto">
          <a:xfrm>
            <a:off x="11127581" y="1127573"/>
            <a:ext cx="96621" cy="9089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386" name="椭圆 385"/>
          <p:cNvSpPr/>
          <p:nvPr/>
        </p:nvSpPr>
        <p:spPr bwMode="auto">
          <a:xfrm>
            <a:off x="11362212" y="1120167"/>
            <a:ext cx="89759" cy="90896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cxnSp>
        <p:nvCxnSpPr>
          <p:cNvPr id="387" name="直接连接符 386"/>
          <p:cNvCxnSpPr>
            <a:stCxn id="385" idx="5"/>
            <a:endCxn id="389" idx="1"/>
          </p:cNvCxnSpPr>
          <p:nvPr/>
        </p:nvCxnSpPr>
        <p:spPr>
          <a:xfrm>
            <a:off x="11210052" y="1205158"/>
            <a:ext cx="53960" cy="90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直接连接符 387"/>
          <p:cNvCxnSpPr>
            <a:stCxn id="386" idx="3"/>
            <a:endCxn id="389" idx="7"/>
          </p:cNvCxnSpPr>
          <p:nvPr/>
        </p:nvCxnSpPr>
        <p:spPr>
          <a:xfrm flipH="1">
            <a:off x="11321750" y="1197752"/>
            <a:ext cx="53607" cy="98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" name="椭圆 388"/>
          <p:cNvSpPr/>
          <p:nvPr/>
        </p:nvSpPr>
        <p:spPr bwMode="auto">
          <a:xfrm>
            <a:off x="11252054" y="1282805"/>
            <a:ext cx="81654" cy="908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cxnSp>
        <p:nvCxnSpPr>
          <p:cNvPr id="390" name="直接连接符 389"/>
          <p:cNvCxnSpPr>
            <a:stCxn id="389" idx="4"/>
            <a:endCxn id="392" idx="0"/>
          </p:cNvCxnSpPr>
          <p:nvPr/>
        </p:nvCxnSpPr>
        <p:spPr>
          <a:xfrm flipH="1">
            <a:off x="11191533" y="1373701"/>
            <a:ext cx="101348" cy="91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1" name="椭圆 390"/>
          <p:cNvSpPr/>
          <p:nvPr/>
        </p:nvSpPr>
        <p:spPr bwMode="auto">
          <a:xfrm>
            <a:off x="11245515" y="1643938"/>
            <a:ext cx="91912" cy="90896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92" name="椭圆 391"/>
          <p:cNvSpPr/>
          <p:nvPr/>
        </p:nvSpPr>
        <p:spPr bwMode="auto">
          <a:xfrm>
            <a:off x="11145100" y="1465471"/>
            <a:ext cx="92866" cy="908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cxnSp>
        <p:nvCxnSpPr>
          <p:cNvPr id="393" name="直接连接符 392"/>
          <p:cNvCxnSpPr>
            <a:stCxn id="392" idx="4"/>
            <a:endCxn id="391" idx="1"/>
          </p:cNvCxnSpPr>
          <p:nvPr/>
        </p:nvCxnSpPr>
        <p:spPr>
          <a:xfrm>
            <a:off x="11191533" y="1556367"/>
            <a:ext cx="67442" cy="1008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8" name="组合 147"/>
          <p:cNvGrpSpPr/>
          <p:nvPr/>
        </p:nvGrpSpPr>
        <p:grpSpPr>
          <a:xfrm>
            <a:off x="-77611" y="1881643"/>
            <a:ext cx="2577015" cy="3706532"/>
            <a:chOff x="-77611" y="1881643"/>
            <a:chExt cx="2577015" cy="3706532"/>
          </a:xfrm>
        </p:grpSpPr>
        <p:grpSp>
          <p:nvGrpSpPr>
            <p:cNvPr id="66" name="组合 65"/>
            <p:cNvGrpSpPr/>
            <p:nvPr/>
          </p:nvGrpSpPr>
          <p:grpSpPr>
            <a:xfrm>
              <a:off x="34916" y="1881643"/>
              <a:ext cx="2464488" cy="3307541"/>
              <a:chOff x="25542" y="2876914"/>
              <a:chExt cx="2807989" cy="4021655"/>
            </a:xfrm>
          </p:grpSpPr>
          <p:grpSp>
            <p:nvGrpSpPr>
              <p:cNvPr id="38" name="组合 37"/>
              <p:cNvGrpSpPr/>
              <p:nvPr/>
            </p:nvGrpSpPr>
            <p:grpSpPr>
              <a:xfrm>
                <a:off x="290822" y="3951150"/>
                <a:ext cx="2384616" cy="1582265"/>
                <a:chOff x="-131270" y="5086483"/>
                <a:chExt cx="2384616" cy="1582265"/>
              </a:xfrm>
            </p:grpSpPr>
            <p:sp>
              <p:nvSpPr>
                <p:cNvPr id="5" name="椭圆 4"/>
                <p:cNvSpPr/>
                <p:nvPr/>
              </p:nvSpPr>
              <p:spPr bwMode="auto">
                <a:xfrm>
                  <a:off x="-131270" y="5089716"/>
                  <a:ext cx="354325" cy="354325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altLang="zh-CN" dirty="0" smtClean="0"/>
                </a:p>
              </p:txBody>
            </p:sp>
            <p:sp>
              <p:nvSpPr>
                <p:cNvPr id="97" name="椭圆 96"/>
                <p:cNvSpPr/>
                <p:nvPr/>
              </p:nvSpPr>
              <p:spPr bwMode="auto">
                <a:xfrm>
                  <a:off x="569762" y="5729413"/>
                  <a:ext cx="354325" cy="354325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98" name="椭圆 97"/>
                <p:cNvSpPr/>
                <p:nvPr/>
              </p:nvSpPr>
              <p:spPr bwMode="auto">
                <a:xfrm>
                  <a:off x="1245634" y="6301544"/>
                  <a:ext cx="354325" cy="354325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7" name="直接连接符 6"/>
                <p:cNvCxnSpPr>
                  <a:stCxn id="5" idx="5"/>
                  <a:endCxn id="97" idx="1"/>
                </p:cNvCxnSpPr>
                <p:nvPr/>
              </p:nvCxnSpPr>
              <p:spPr>
                <a:xfrm>
                  <a:off x="171165" y="5392151"/>
                  <a:ext cx="450487" cy="38915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直接连接符 111"/>
                <p:cNvCxnSpPr>
                  <a:stCxn id="98" idx="1"/>
                  <a:endCxn id="97" idx="5"/>
                </p:cNvCxnSpPr>
                <p:nvPr/>
              </p:nvCxnSpPr>
              <p:spPr>
                <a:xfrm flipH="1" flipV="1">
                  <a:off x="872197" y="6031848"/>
                  <a:ext cx="425327" cy="32158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9" name="椭圆 128"/>
                <p:cNvSpPr/>
                <p:nvPr/>
              </p:nvSpPr>
              <p:spPr bwMode="auto">
                <a:xfrm>
                  <a:off x="-112754" y="6306288"/>
                  <a:ext cx="354325" cy="354325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130" name="直接连接符 129"/>
                <p:cNvCxnSpPr>
                  <a:stCxn id="129" idx="7"/>
                  <a:endCxn id="97" idx="3"/>
                </p:cNvCxnSpPr>
                <p:nvPr/>
              </p:nvCxnSpPr>
              <p:spPr>
                <a:xfrm flipV="1">
                  <a:off x="189681" y="6031848"/>
                  <a:ext cx="431971" cy="3263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1" name="椭圆 130"/>
                <p:cNvSpPr/>
                <p:nvPr/>
              </p:nvSpPr>
              <p:spPr bwMode="auto">
                <a:xfrm>
                  <a:off x="1899021" y="5729039"/>
                  <a:ext cx="354325" cy="354325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132" name="直接连接符 131"/>
                <p:cNvCxnSpPr>
                  <a:stCxn id="98" idx="7"/>
                  <a:endCxn id="131" idx="3"/>
                </p:cNvCxnSpPr>
                <p:nvPr/>
              </p:nvCxnSpPr>
              <p:spPr>
                <a:xfrm flipV="1">
                  <a:off x="1548069" y="6031474"/>
                  <a:ext cx="402842" cy="32196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5" name="文本框 134"/>
                <p:cNvSpPr txBox="1"/>
                <p:nvPr/>
              </p:nvSpPr>
              <p:spPr>
                <a:xfrm>
                  <a:off x="-93463" y="5086483"/>
                  <a:ext cx="3014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dirty="0"/>
                    <a:t>1</a:t>
                  </a:r>
                  <a:endParaRPr lang="zh-CN" altLang="en-US" b="1" dirty="0"/>
                </a:p>
              </p:txBody>
            </p:sp>
            <p:sp>
              <p:nvSpPr>
                <p:cNvPr id="34" name="矩形 33"/>
                <p:cNvSpPr/>
                <p:nvPr/>
              </p:nvSpPr>
              <p:spPr>
                <a:xfrm>
                  <a:off x="596081" y="5740203"/>
                  <a:ext cx="30168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b="1" dirty="0" smtClean="0"/>
                    <a:t>3</a:t>
                  </a:r>
                  <a:endParaRPr lang="zh-CN" altLang="en-US" b="1" dirty="0"/>
                </a:p>
              </p:txBody>
            </p:sp>
            <p:sp>
              <p:nvSpPr>
                <p:cNvPr id="35" name="矩形 34"/>
                <p:cNvSpPr/>
                <p:nvPr/>
              </p:nvSpPr>
              <p:spPr>
                <a:xfrm>
                  <a:off x="-95302" y="6293467"/>
                  <a:ext cx="30168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b="1" dirty="0" smtClean="0"/>
                    <a:t>2</a:t>
                  </a:r>
                  <a:endParaRPr lang="zh-CN" altLang="en-US" b="1" dirty="0"/>
                </a:p>
              </p:txBody>
            </p:sp>
            <p:sp>
              <p:nvSpPr>
                <p:cNvPr id="37" name="矩形 36"/>
                <p:cNvSpPr/>
                <p:nvPr/>
              </p:nvSpPr>
              <p:spPr>
                <a:xfrm>
                  <a:off x="1281586" y="6299416"/>
                  <a:ext cx="30168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b="1" dirty="0" smtClean="0"/>
                    <a:t>4</a:t>
                  </a:r>
                  <a:endParaRPr lang="zh-CN" altLang="en-US" b="1" dirty="0"/>
                </a:p>
              </p:txBody>
            </p:sp>
            <p:sp>
              <p:nvSpPr>
                <p:cNvPr id="139" name="矩形 138"/>
                <p:cNvSpPr/>
                <p:nvPr/>
              </p:nvSpPr>
              <p:spPr>
                <a:xfrm>
                  <a:off x="1935782" y="5718880"/>
                  <a:ext cx="30168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b="1" dirty="0" smtClean="0"/>
                    <a:t>5</a:t>
                  </a:r>
                  <a:endParaRPr lang="zh-CN" altLang="en-US" b="1" dirty="0"/>
                </a:p>
              </p:txBody>
            </p:sp>
          </p:grpSp>
          <p:grpSp>
            <p:nvGrpSpPr>
              <p:cNvPr id="151" name="组合 150"/>
              <p:cNvGrpSpPr/>
              <p:nvPr/>
            </p:nvGrpSpPr>
            <p:grpSpPr>
              <a:xfrm>
                <a:off x="25542" y="2876914"/>
                <a:ext cx="173970" cy="1444338"/>
                <a:chOff x="5371754" y="3717514"/>
                <a:chExt cx="173970" cy="1444338"/>
              </a:xfrm>
            </p:grpSpPr>
            <p:sp>
              <p:nvSpPr>
                <p:cNvPr id="156" name="矩形 155"/>
                <p:cNvSpPr/>
                <p:nvPr/>
              </p:nvSpPr>
              <p:spPr bwMode="auto">
                <a:xfrm>
                  <a:off x="5371754" y="3717514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7" name="矩形 156"/>
                <p:cNvSpPr/>
                <p:nvPr/>
              </p:nvSpPr>
              <p:spPr bwMode="auto">
                <a:xfrm>
                  <a:off x="5371754" y="3898317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4" name="矩形 163"/>
                <p:cNvSpPr/>
                <p:nvPr/>
              </p:nvSpPr>
              <p:spPr bwMode="auto">
                <a:xfrm>
                  <a:off x="5377928" y="4079155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5" name="矩形 164"/>
                <p:cNvSpPr/>
                <p:nvPr/>
              </p:nvSpPr>
              <p:spPr bwMode="auto">
                <a:xfrm>
                  <a:off x="5377928" y="4259958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7" name="矩形 166"/>
                <p:cNvSpPr/>
                <p:nvPr/>
              </p:nvSpPr>
              <p:spPr bwMode="auto">
                <a:xfrm>
                  <a:off x="5374841" y="4445958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8" name="矩形 167"/>
                <p:cNvSpPr/>
                <p:nvPr/>
              </p:nvSpPr>
              <p:spPr bwMode="auto">
                <a:xfrm>
                  <a:off x="5374841" y="4626761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70" name="矩形 169"/>
                <p:cNvSpPr/>
                <p:nvPr/>
              </p:nvSpPr>
              <p:spPr bwMode="auto">
                <a:xfrm>
                  <a:off x="5381015" y="4807599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71" name="矩形 170"/>
                <p:cNvSpPr/>
                <p:nvPr/>
              </p:nvSpPr>
              <p:spPr bwMode="auto">
                <a:xfrm>
                  <a:off x="5381015" y="4988402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72" name="组合 171"/>
              <p:cNvGrpSpPr/>
              <p:nvPr/>
            </p:nvGrpSpPr>
            <p:grpSpPr>
              <a:xfrm>
                <a:off x="1294331" y="3146667"/>
                <a:ext cx="173970" cy="1444338"/>
                <a:chOff x="5183720" y="3725510"/>
                <a:chExt cx="173970" cy="1444338"/>
              </a:xfrm>
            </p:grpSpPr>
            <p:sp>
              <p:nvSpPr>
                <p:cNvPr id="174" name="矩形 173"/>
                <p:cNvSpPr/>
                <p:nvPr/>
              </p:nvSpPr>
              <p:spPr bwMode="auto">
                <a:xfrm>
                  <a:off x="5183720" y="3725510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75" name="矩形 174"/>
                <p:cNvSpPr/>
                <p:nvPr/>
              </p:nvSpPr>
              <p:spPr bwMode="auto">
                <a:xfrm>
                  <a:off x="5183720" y="3906313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76" name="矩形 175"/>
                <p:cNvSpPr/>
                <p:nvPr/>
              </p:nvSpPr>
              <p:spPr bwMode="auto">
                <a:xfrm>
                  <a:off x="5189894" y="4087149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78" name="矩形 177"/>
                <p:cNvSpPr/>
                <p:nvPr/>
              </p:nvSpPr>
              <p:spPr bwMode="auto">
                <a:xfrm>
                  <a:off x="5189894" y="4267954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79" name="矩形 178"/>
                <p:cNvSpPr/>
                <p:nvPr/>
              </p:nvSpPr>
              <p:spPr bwMode="auto">
                <a:xfrm>
                  <a:off x="5186807" y="4453953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81" name="矩形 180"/>
                <p:cNvSpPr/>
                <p:nvPr/>
              </p:nvSpPr>
              <p:spPr bwMode="auto">
                <a:xfrm>
                  <a:off x="5186807" y="4634756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82" name="矩形 181"/>
                <p:cNvSpPr/>
                <p:nvPr/>
              </p:nvSpPr>
              <p:spPr bwMode="auto">
                <a:xfrm>
                  <a:off x="5192981" y="4815595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83" name="矩形 182"/>
                <p:cNvSpPr/>
                <p:nvPr/>
              </p:nvSpPr>
              <p:spPr bwMode="auto">
                <a:xfrm>
                  <a:off x="5192981" y="4996398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87" name="组合 186"/>
              <p:cNvGrpSpPr/>
              <p:nvPr/>
            </p:nvGrpSpPr>
            <p:grpSpPr>
              <a:xfrm>
                <a:off x="2659560" y="3186495"/>
                <a:ext cx="173971" cy="1444338"/>
                <a:chOff x="5160503" y="3739212"/>
                <a:chExt cx="173971" cy="1444338"/>
              </a:xfrm>
            </p:grpSpPr>
            <p:sp>
              <p:nvSpPr>
                <p:cNvPr id="188" name="矩形 187"/>
                <p:cNvSpPr/>
                <p:nvPr/>
              </p:nvSpPr>
              <p:spPr bwMode="auto">
                <a:xfrm>
                  <a:off x="5160503" y="3739212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89" name="矩形 188"/>
                <p:cNvSpPr/>
                <p:nvPr/>
              </p:nvSpPr>
              <p:spPr bwMode="auto">
                <a:xfrm>
                  <a:off x="5160504" y="3920015"/>
                  <a:ext cx="164708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90" name="矩形 189"/>
                <p:cNvSpPr/>
                <p:nvPr/>
              </p:nvSpPr>
              <p:spPr bwMode="auto">
                <a:xfrm>
                  <a:off x="5166676" y="4100851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91" name="矩形 190"/>
                <p:cNvSpPr/>
                <p:nvPr/>
              </p:nvSpPr>
              <p:spPr bwMode="auto">
                <a:xfrm>
                  <a:off x="5166676" y="4281656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92" name="矩形 191"/>
                <p:cNvSpPr/>
                <p:nvPr/>
              </p:nvSpPr>
              <p:spPr bwMode="auto">
                <a:xfrm>
                  <a:off x="5163591" y="4467656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93" name="矩形 192"/>
                <p:cNvSpPr/>
                <p:nvPr/>
              </p:nvSpPr>
              <p:spPr bwMode="auto">
                <a:xfrm>
                  <a:off x="5163591" y="4648458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94" name="矩形 193"/>
                <p:cNvSpPr/>
                <p:nvPr/>
              </p:nvSpPr>
              <p:spPr bwMode="auto">
                <a:xfrm>
                  <a:off x="5169765" y="4829298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95" name="矩形 194"/>
                <p:cNvSpPr/>
                <p:nvPr/>
              </p:nvSpPr>
              <p:spPr bwMode="auto">
                <a:xfrm>
                  <a:off x="5169765" y="5010100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96" name="组合 195"/>
              <p:cNvGrpSpPr/>
              <p:nvPr/>
            </p:nvGrpSpPr>
            <p:grpSpPr>
              <a:xfrm>
                <a:off x="31591" y="5454231"/>
                <a:ext cx="173970" cy="1444338"/>
                <a:chOff x="4598339" y="3882245"/>
                <a:chExt cx="173970" cy="1444338"/>
              </a:xfrm>
            </p:grpSpPr>
            <p:sp>
              <p:nvSpPr>
                <p:cNvPr id="197" name="矩形 196"/>
                <p:cNvSpPr/>
                <p:nvPr/>
              </p:nvSpPr>
              <p:spPr bwMode="auto">
                <a:xfrm>
                  <a:off x="4598339" y="3882245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98" name="矩形 197"/>
                <p:cNvSpPr/>
                <p:nvPr/>
              </p:nvSpPr>
              <p:spPr bwMode="auto">
                <a:xfrm>
                  <a:off x="4598339" y="4063048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99" name="矩形 198"/>
                <p:cNvSpPr/>
                <p:nvPr/>
              </p:nvSpPr>
              <p:spPr bwMode="auto">
                <a:xfrm>
                  <a:off x="4604513" y="4243886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00" name="矩形 199"/>
                <p:cNvSpPr/>
                <p:nvPr/>
              </p:nvSpPr>
              <p:spPr bwMode="auto">
                <a:xfrm>
                  <a:off x="4604513" y="4424689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01" name="矩形 200"/>
                <p:cNvSpPr/>
                <p:nvPr/>
              </p:nvSpPr>
              <p:spPr bwMode="auto">
                <a:xfrm>
                  <a:off x="4601426" y="4610689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02" name="矩形 201"/>
                <p:cNvSpPr/>
                <p:nvPr/>
              </p:nvSpPr>
              <p:spPr bwMode="auto">
                <a:xfrm>
                  <a:off x="4601426" y="4791492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03" name="矩形 202"/>
                <p:cNvSpPr/>
                <p:nvPr/>
              </p:nvSpPr>
              <p:spPr bwMode="auto">
                <a:xfrm>
                  <a:off x="4607600" y="4972330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04" name="矩形 203"/>
                <p:cNvSpPr/>
                <p:nvPr/>
              </p:nvSpPr>
              <p:spPr bwMode="auto">
                <a:xfrm>
                  <a:off x="4607600" y="5153133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05" name="组合 204"/>
              <p:cNvGrpSpPr/>
              <p:nvPr/>
            </p:nvGrpSpPr>
            <p:grpSpPr>
              <a:xfrm>
                <a:off x="1428984" y="5454231"/>
                <a:ext cx="173970" cy="1444338"/>
                <a:chOff x="4599982" y="3888520"/>
                <a:chExt cx="173970" cy="1444338"/>
              </a:xfrm>
            </p:grpSpPr>
            <p:sp>
              <p:nvSpPr>
                <p:cNvPr id="211" name="矩形 210"/>
                <p:cNvSpPr/>
                <p:nvPr/>
              </p:nvSpPr>
              <p:spPr bwMode="auto">
                <a:xfrm>
                  <a:off x="4599982" y="3888520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12" name="矩形 211"/>
                <p:cNvSpPr/>
                <p:nvPr/>
              </p:nvSpPr>
              <p:spPr bwMode="auto">
                <a:xfrm>
                  <a:off x="4599982" y="4069323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13" name="矩形 212"/>
                <p:cNvSpPr/>
                <p:nvPr/>
              </p:nvSpPr>
              <p:spPr bwMode="auto">
                <a:xfrm>
                  <a:off x="4606156" y="4250161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14" name="矩形 213"/>
                <p:cNvSpPr/>
                <p:nvPr/>
              </p:nvSpPr>
              <p:spPr bwMode="auto">
                <a:xfrm>
                  <a:off x="4606156" y="4430964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15" name="矩形 214"/>
                <p:cNvSpPr/>
                <p:nvPr/>
              </p:nvSpPr>
              <p:spPr bwMode="auto">
                <a:xfrm>
                  <a:off x="4603069" y="4616964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16" name="矩形 215"/>
                <p:cNvSpPr/>
                <p:nvPr/>
              </p:nvSpPr>
              <p:spPr bwMode="auto">
                <a:xfrm>
                  <a:off x="4603069" y="4797767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17" name="矩形 216"/>
                <p:cNvSpPr/>
                <p:nvPr/>
              </p:nvSpPr>
              <p:spPr bwMode="auto">
                <a:xfrm>
                  <a:off x="4609243" y="4978605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18" name="矩形 217"/>
                <p:cNvSpPr/>
                <p:nvPr/>
              </p:nvSpPr>
              <p:spPr bwMode="auto">
                <a:xfrm>
                  <a:off x="4609243" y="5159408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0" name="矩形 109"/>
                <p:cNvSpPr/>
                <p:nvPr/>
              </p:nvSpPr>
              <p:spPr>
                <a:xfrm>
                  <a:off x="-57640" y="3085314"/>
                  <a:ext cx="47423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10" name="矩形 10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57640" y="3085314"/>
                  <a:ext cx="474232" cy="369332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4" name="矩形 393"/>
                <p:cNvSpPr/>
                <p:nvPr/>
              </p:nvSpPr>
              <p:spPr>
                <a:xfrm>
                  <a:off x="-77611" y="5215637"/>
                  <a:ext cx="47423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394" name="矩形 39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7611" y="5215637"/>
                  <a:ext cx="474232" cy="369332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5" name="矩形 394"/>
                <p:cNvSpPr/>
                <p:nvPr/>
              </p:nvSpPr>
              <p:spPr>
                <a:xfrm>
                  <a:off x="1220774" y="3197088"/>
                  <a:ext cx="47423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395" name="矩形 39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0774" y="3197088"/>
                  <a:ext cx="474232" cy="369332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6" name="矩形 395"/>
                <p:cNvSpPr/>
                <p:nvPr/>
              </p:nvSpPr>
              <p:spPr>
                <a:xfrm>
                  <a:off x="1135046" y="5215637"/>
                  <a:ext cx="473143" cy="37253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4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396" name="矩形 39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046" y="5215637"/>
                  <a:ext cx="473143" cy="372538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7" name="矩形 396"/>
                <p:cNvSpPr/>
                <p:nvPr/>
              </p:nvSpPr>
              <p:spPr>
                <a:xfrm>
                  <a:off x="1945852" y="2953154"/>
                  <a:ext cx="473143" cy="3767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5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397" name="矩形 39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5852" y="2953154"/>
                  <a:ext cx="473143" cy="376770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1" name="矩形 110"/>
                <p:cNvSpPr/>
                <p:nvPr/>
              </p:nvSpPr>
              <p:spPr>
                <a:xfrm>
                  <a:off x="586561" y="2886678"/>
                  <a:ext cx="54444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11" name="矩形 1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561" y="2886678"/>
                  <a:ext cx="544444" cy="369332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0" name="椭圆 409"/>
          <p:cNvSpPr/>
          <p:nvPr/>
        </p:nvSpPr>
        <p:spPr bwMode="auto">
          <a:xfrm>
            <a:off x="11918152" y="3039866"/>
            <a:ext cx="61910" cy="9089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411" name="椭圆 410"/>
          <p:cNvSpPr/>
          <p:nvPr/>
        </p:nvSpPr>
        <p:spPr bwMode="auto">
          <a:xfrm>
            <a:off x="12008642" y="2945941"/>
            <a:ext cx="61910" cy="90896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cxnSp>
        <p:nvCxnSpPr>
          <p:cNvPr id="412" name="直接连接符 411"/>
          <p:cNvCxnSpPr>
            <a:stCxn id="411" idx="4"/>
            <a:endCxn id="413" idx="1"/>
          </p:cNvCxnSpPr>
          <p:nvPr/>
        </p:nvCxnSpPr>
        <p:spPr>
          <a:xfrm flipH="1">
            <a:off x="11993950" y="3036837"/>
            <a:ext cx="45647" cy="1361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3" name="椭圆 412"/>
          <p:cNvSpPr/>
          <p:nvPr/>
        </p:nvSpPr>
        <p:spPr bwMode="auto">
          <a:xfrm>
            <a:off x="11984883" y="3159649"/>
            <a:ext cx="61910" cy="908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cxnSp>
        <p:nvCxnSpPr>
          <p:cNvPr id="414" name="直接连接符 413"/>
          <p:cNvCxnSpPr/>
          <p:nvPr/>
        </p:nvCxnSpPr>
        <p:spPr>
          <a:xfrm flipH="1">
            <a:off x="11984883" y="3221965"/>
            <a:ext cx="23760" cy="107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直接连接符 414"/>
          <p:cNvCxnSpPr/>
          <p:nvPr/>
        </p:nvCxnSpPr>
        <p:spPr>
          <a:xfrm>
            <a:off x="11988830" y="3342065"/>
            <a:ext cx="72039" cy="110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椭圆 415"/>
          <p:cNvSpPr/>
          <p:nvPr/>
        </p:nvSpPr>
        <p:spPr bwMode="auto">
          <a:xfrm>
            <a:off x="12021978" y="3417972"/>
            <a:ext cx="61910" cy="90896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17" name="椭圆 416"/>
          <p:cNvSpPr/>
          <p:nvPr/>
        </p:nvSpPr>
        <p:spPr bwMode="auto">
          <a:xfrm>
            <a:off x="11949107" y="3302623"/>
            <a:ext cx="61910" cy="908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418" name="文本框 122"/>
          <p:cNvSpPr txBox="1"/>
          <p:nvPr/>
        </p:nvSpPr>
        <p:spPr>
          <a:xfrm>
            <a:off x="4567299" y="4353697"/>
            <a:ext cx="347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Back prop till last convolution layer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94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E8D8-8790-40C0-B505-5C08F7D6F34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矩形 2"/>
          <p:cNvSpPr/>
          <p:nvPr/>
        </p:nvSpPr>
        <p:spPr bwMode="auto">
          <a:xfrm>
            <a:off x="646206" y="618565"/>
            <a:ext cx="215153" cy="9412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981069" y="1113263"/>
            <a:ext cx="516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Class Activation Map (</a:t>
            </a:r>
            <a:r>
              <a:rPr lang="zh-CN" altLang="en-US" dirty="0" smtClean="0"/>
              <a:t>类激活映射</a:t>
            </a:r>
            <a:r>
              <a:rPr lang="en-US" altLang="zh-CN" dirty="0" smtClean="0"/>
              <a:t>,</a:t>
            </a:r>
            <a:r>
              <a:rPr lang="en-US" altLang="zh-CN" b="1" dirty="0" smtClean="0"/>
              <a:t>Grad-CAM)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698969" y="1766710"/>
            <a:ext cx="1640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GNN/GAT</a:t>
            </a:r>
            <a:r>
              <a:rPr lang="en-US" altLang="zh-CN" dirty="0" smtClean="0"/>
              <a:t>/ </a:t>
            </a:r>
            <a:r>
              <a:rPr lang="en-US" altLang="zh-CN" dirty="0" smtClean="0"/>
              <a:t>GCN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096000" y="5091259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Jason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Yosinski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Jeff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Clune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Anh Nguyen, Thomas Fuchs,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Hod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 Lipson. </a:t>
            </a:r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Understanding 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Neural Networks Through Deep Visualization. </a:t>
            </a:r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arXiv:1506.06579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altLang="zh-CN" sz="1100" b="0" i="0" dirty="0" smtClean="0">
                <a:solidFill>
                  <a:srgbClr val="000000"/>
                </a:solidFill>
                <a:effectLst/>
                <a:latin typeface="Helvetica Neue"/>
              </a:rPr>
              <a:t>2015</a:t>
            </a:r>
            <a:endParaRPr lang="zh-CN" altLang="en-US" sz="1100" dirty="0"/>
          </a:p>
        </p:txBody>
      </p:sp>
      <p:sp>
        <p:nvSpPr>
          <p:cNvPr id="7" name="矩形 6"/>
          <p:cNvSpPr/>
          <p:nvPr/>
        </p:nvSpPr>
        <p:spPr>
          <a:xfrm>
            <a:off x="6096000" y="4635719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Matthew D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Zeiler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Rob </a:t>
            </a:r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Fergus. 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Visualizing and Understanding Convolutional Networks. </a:t>
            </a:r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arXiv:1311.2901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altLang="zh-CN" sz="1100" b="0" i="0" dirty="0" smtClean="0">
                <a:solidFill>
                  <a:srgbClr val="000000"/>
                </a:solidFill>
                <a:effectLst/>
                <a:latin typeface="Helvetica Neue"/>
              </a:rPr>
              <a:t>2013</a:t>
            </a:r>
            <a:endParaRPr lang="zh-CN" altLang="en-US" sz="1100" dirty="0"/>
          </a:p>
        </p:txBody>
      </p:sp>
      <p:sp>
        <p:nvSpPr>
          <p:cNvPr id="10" name="矩形 9"/>
          <p:cNvSpPr/>
          <p:nvPr/>
        </p:nvSpPr>
        <p:spPr>
          <a:xfrm>
            <a:off x="6096000" y="6161981"/>
            <a:ext cx="6096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Aditya Chattopadhyay,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Anirban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 Sarkar,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Prantik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Howlader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Vineeth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 N </a:t>
            </a:r>
            <a:r>
              <a:rPr lang="en-US" altLang="zh-CN" sz="1100" dirty="0" err="1" smtClean="0">
                <a:solidFill>
                  <a:srgbClr val="000000"/>
                </a:solidFill>
                <a:latin typeface="Helvetica Neue"/>
              </a:rPr>
              <a:t>Balasubramanian.Grad</a:t>
            </a:r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-CAM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++: Generalized Gradient-based Visual Explanations for Deep Convolutional Networks. </a:t>
            </a:r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arXiv:1506.06579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altLang="zh-CN" sz="1100" b="0" i="0" dirty="0" smtClean="0">
                <a:solidFill>
                  <a:srgbClr val="000000"/>
                </a:solidFill>
                <a:effectLst/>
                <a:latin typeface="Helvetica Neue"/>
              </a:rPr>
              <a:t>2017</a:t>
            </a:r>
            <a:endParaRPr lang="zh-CN" altLang="en-US" sz="1100" dirty="0"/>
          </a:p>
        </p:txBody>
      </p:sp>
      <p:sp>
        <p:nvSpPr>
          <p:cNvPr id="11" name="矩形 10"/>
          <p:cNvSpPr/>
          <p:nvPr/>
        </p:nvSpPr>
        <p:spPr>
          <a:xfrm>
            <a:off x="6096000" y="5559644"/>
            <a:ext cx="6096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Ramprasaath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 R.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Selvaraju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Michael Cogswell, Abhishek Das, Ramakrishna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Vedantam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Devi Parikh,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Dhruv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Batra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. Grad-CAM: Visual Explanations from Deep Networks via Gradient-based Localization. </a:t>
            </a:r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arXiv:1610.02391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altLang="zh-CN" sz="1100" b="0" i="0" dirty="0" smtClean="0">
                <a:solidFill>
                  <a:srgbClr val="000000"/>
                </a:solidFill>
                <a:effectLst/>
                <a:latin typeface="Helvetica Neue"/>
              </a:rPr>
              <a:t>2019</a:t>
            </a:r>
            <a:endParaRPr lang="zh-CN" altLang="en-US" sz="11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2569854" y="2505212"/>
                <a:ext cx="2964145" cy="1321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𝑙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+1)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r>
                        <a:rPr lang="zh-CN" altLang="en-US" b="0" i="1" smtClean="0">
                          <a:latin typeface="Cambria Math"/>
                        </a:rPr>
                        <m:t>𝜎</m:t>
                      </m:r>
                      <m:r>
                        <a:rPr lang="en-US" altLang="zh-CN" b="0" i="1" smtClean="0">
                          <a:latin typeface="Cambria Math"/>
                        </a:rPr>
                        <m:t>(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zh-CN" altLang="en-US" b="0" i="1" smtClean="0">
                              <a:latin typeface="Cambria Math"/>
                            </a:rPr>
                            <m:t>𝜖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𝑁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)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𝑖𝑗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sSup>
                        <m:s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𝑊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𝑙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)</m:t>
                          </m:r>
                        </m:sup>
                      </m:sSup>
                      <m:sSubSup>
                        <m:sSub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𝑗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𝑙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)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zh-CN" dirty="0" smtClean="0"/>
              </a:p>
              <a:p>
                <a:pPr/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𝑐</m:t>
                    </m:r>
                    <m:r>
                      <a:rPr lang="en-US" altLang="zh-CN" i="1">
                        <a:latin typeface="Cambria Math"/>
                      </a:rPr>
                      <m:t>﷮</m:t>
                    </m:r>
                    <m:r>
                      <a:rPr lang="en-US" altLang="zh-CN" i="1">
                        <a:latin typeface="Cambria Math"/>
                      </a:rPr>
                      <m:t>𝑖𝑗</m:t>
                    </m:r>
                  </m:oMath>
                </a14:m>
                <a:r>
                  <a:rPr lang="en-US" altLang="zh-CN" dirty="0" smtClean="0"/>
                  <a:t>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i="1" dirty="0" smtClean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|</m:t>
                        </m:r>
                        <m:r>
                          <a:rPr lang="en-US" altLang="zh-CN" b="0" i="1" dirty="0" smtClean="0">
                            <a:latin typeface="Cambria Math"/>
                          </a:rPr>
                          <m:t>𝑁</m:t>
                        </m:r>
                        <m:r>
                          <a:rPr lang="en-US" altLang="zh-CN" b="0" i="1" dirty="0" smtClean="0">
                            <a:latin typeface="Cambria Math"/>
                          </a:rPr>
                          <m:t>(</m:t>
                        </m:r>
                        <m:r>
                          <a:rPr lang="en-US" altLang="zh-CN" b="0" i="1" dirty="0" smtClean="0">
                            <a:latin typeface="Cambria Math"/>
                          </a:rPr>
                          <m:t>𝑖</m:t>
                        </m:r>
                        <m:r>
                          <a:rPr lang="en-US" altLang="zh-CN" b="0" i="1" dirty="0" smtClean="0">
                            <a:latin typeface="Cambria Math"/>
                          </a:rPr>
                          <m:t>)|</m:t>
                        </m:r>
                      </m:e>
                    </m:rad>
                    <m:rad>
                      <m:radPr>
                        <m:degHide m:val="on"/>
                        <m:ctrlPr>
                          <a:rPr lang="en-US" altLang="zh-CN" i="1" dirty="0" smtClean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|</m:t>
                        </m:r>
                        <m:r>
                          <a:rPr lang="en-US" altLang="zh-CN" b="0" i="1" dirty="0" smtClean="0">
                            <a:latin typeface="Cambria Math"/>
                          </a:rPr>
                          <m:t>𝑁</m:t>
                        </m:r>
                        <m:r>
                          <a:rPr lang="en-US" altLang="zh-CN" b="0" i="1" dirty="0" smtClean="0">
                            <a:latin typeface="Cambria Math"/>
                          </a:rPr>
                          <m:t>(</m:t>
                        </m:r>
                        <m:r>
                          <a:rPr lang="en-US" altLang="zh-CN" b="0" i="1" dirty="0" smtClean="0">
                            <a:latin typeface="Cambria Math"/>
                          </a:rPr>
                          <m:t>𝑗</m:t>
                        </m:r>
                        <m:r>
                          <a:rPr lang="en-US" altLang="zh-CN" b="0" i="1" dirty="0" smtClean="0">
                            <a:latin typeface="Cambria Math"/>
                          </a:rPr>
                          <m:t>)|</m:t>
                        </m:r>
                      </m:e>
                    </m:rad>
                  </m:oMath>
                </a14:m>
                <a:endParaRPr lang="en-US" altLang="zh-CN" dirty="0"/>
              </a:p>
              <a:p>
                <a:pPr/>
                <a:endParaRPr lang="zh-CN" altLang="en-US" dirty="0"/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9854" y="2505212"/>
                <a:ext cx="2964145" cy="1321452"/>
              </a:xfrm>
              <a:prstGeom prst="rect">
                <a:avLst/>
              </a:prstGeom>
              <a:blipFill rotWithShape="1">
                <a:blip r:embed="rId2"/>
                <a:stretch>
                  <a:fillRect l="-20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>
          <a:xfrm>
            <a:off x="1003674" y="520132"/>
            <a:ext cx="198458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/>
              <a:t>MPNN </a:t>
            </a:r>
            <a:r>
              <a:rPr lang="en-US" altLang="zh-CN" sz="2400" b="1" dirty="0" smtClean="0"/>
              <a:t>T</a:t>
            </a:r>
            <a:r>
              <a:rPr lang="en-US" altLang="zh-CN" sz="2400" b="1" dirty="0" smtClean="0"/>
              <a:t>heory</a:t>
            </a:r>
            <a:endParaRPr lang="en-US" altLang="zh-CN" sz="2400" b="1" dirty="0"/>
          </a:p>
          <a:p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286196" y="1696145"/>
            <a:ext cx="217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要解决什么问题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320971" y="2059304"/>
            <a:ext cx="2170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基于谱</a:t>
            </a:r>
            <a:endParaRPr lang="en-US" altLang="zh-CN" dirty="0" smtClean="0"/>
          </a:p>
          <a:p>
            <a:r>
              <a:rPr lang="zh-CN" altLang="en-US" dirty="0" smtClean="0"/>
              <a:t>基于域</a:t>
            </a:r>
            <a:endParaRPr lang="en-US" altLang="zh-CN" dirty="0" smtClean="0"/>
          </a:p>
        </p:txBody>
      </p:sp>
      <p:grpSp>
        <p:nvGrpSpPr>
          <p:cNvPr id="19" name="组合 18"/>
          <p:cNvGrpSpPr/>
          <p:nvPr/>
        </p:nvGrpSpPr>
        <p:grpSpPr>
          <a:xfrm>
            <a:off x="7143619" y="754919"/>
            <a:ext cx="2577015" cy="3706532"/>
            <a:chOff x="-77611" y="1881643"/>
            <a:chExt cx="2577015" cy="3706532"/>
          </a:xfrm>
        </p:grpSpPr>
        <p:grpSp>
          <p:nvGrpSpPr>
            <p:cNvPr id="20" name="组合 19"/>
            <p:cNvGrpSpPr/>
            <p:nvPr/>
          </p:nvGrpSpPr>
          <p:grpSpPr>
            <a:xfrm>
              <a:off x="34916" y="1881643"/>
              <a:ext cx="2464488" cy="3307541"/>
              <a:chOff x="25542" y="2876914"/>
              <a:chExt cx="2807989" cy="4021655"/>
            </a:xfrm>
          </p:grpSpPr>
          <p:grpSp>
            <p:nvGrpSpPr>
              <p:cNvPr id="27" name="组合 26"/>
              <p:cNvGrpSpPr/>
              <p:nvPr/>
            </p:nvGrpSpPr>
            <p:grpSpPr>
              <a:xfrm>
                <a:off x="290822" y="3951150"/>
                <a:ext cx="2384616" cy="1582265"/>
                <a:chOff x="-131270" y="5086483"/>
                <a:chExt cx="2384616" cy="1582265"/>
              </a:xfrm>
            </p:grpSpPr>
            <p:sp>
              <p:nvSpPr>
                <p:cNvPr id="73" name="椭圆 72"/>
                <p:cNvSpPr/>
                <p:nvPr/>
              </p:nvSpPr>
              <p:spPr bwMode="auto">
                <a:xfrm>
                  <a:off x="-131270" y="5089716"/>
                  <a:ext cx="354325" cy="354325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altLang="zh-CN" dirty="0" smtClean="0"/>
                </a:p>
              </p:txBody>
            </p:sp>
            <p:sp>
              <p:nvSpPr>
                <p:cNvPr id="74" name="椭圆 73"/>
                <p:cNvSpPr/>
                <p:nvPr/>
              </p:nvSpPr>
              <p:spPr bwMode="auto">
                <a:xfrm>
                  <a:off x="569762" y="5729413"/>
                  <a:ext cx="354325" cy="354325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75" name="椭圆 74"/>
                <p:cNvSpPr/>
                <p:nvPr/>
              </p:nvSpPr>
              <p:spPr bwMode="auto">
                <a:xfrm>
                  <a:off x="1245634" y="6301544"/>
                  <a:ext cx="354325" cy="354325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76" name="直接连接符 75"/>
                <p:cNvCxnSpPr>
                  <a:stCxn id="73" idx="5"/>
                  <a:endCxn id="74" idx="1"/>
                </p:cNvCxnSpPr>
                <p:nvPr/>
              </p:nvCxnSpPr>
              <p:spPr>
                <a:xfrm>
                  <a:off x="171165" y="5392151"/>
                  <a:ext cx="450487" cy="38915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接连接符 76"/>
                <p:cNvCxnSpPr>
                  <a:stCxn id="75" idx="1"/>
                  <a:endCxn id="74" idx="5"/>
                </p:cNvCxnSpPr>
                <p:nvPr/>
              </p:nvCxnSpPr>
              <p:spPr>
                <a:xfrm flipH="1" flipV="1">
                  <a:off x="872197" y="6031848"/>
                  <a:ext cx="425327" cy="32158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椭圆 77"/>
                <p:cNvSpPr/>
                <p:nvPr/>
              </p:nvSpPr>
              <p:spPr bwMode="auto">
                <a:xfrm>
                  <a:off x="-112754" y="6306288"/>
                  <a:ext cx="354325" cy="354325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79" name="直接连接符 78"/>
                <p:cNvCxnSpPr>
                  <a:stCxn id="78" idx="7"/>
                  <a:endCxn id="74" idx="3"/>
                </p:cNvCxnSpPr>
                <p:nvPr/>
              </p:nvCxnSpPr>
              <p:spPr>
                <a:xfrm flipV="1">
                  <a:off x="189681" y="6031848"/>
                  <a:ext cx="431971" cy="3263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椭圆 79"/>
                <p:cNvSpPr/>
                <p:nvPr/>
              </p:nvSpPr>
              <p:spPr bwMode="auto">
                <a:xfrm>
                  <a:off x="1899021" y="5729039"/>
                  <a:ext cx="354325" cy="354325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81" name="直接连接符 80"/>
                <p:cNvCxnSpPr>
                  <a:stCxn id="75" idx="7"/>
                  <a:endCxn id="80" idx="3"/>
                </p:cNvCxnSpPr>
                <p:nvPr/>
              </p:nvCxnSpPr>
              <p:spPr>
                <a:xfrm flipV="1">
                  <a:off x="1548069" y="6031474"/>
                  <a:ext cx="402842" cy="32196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文本框 134"/>
                <p:cNvSpPr txBox="1"/>
                <p:nvPr/>
              </p:nvSpPr>
              <p:spPr>
                <a:xfrm>
                  <a:off x="-93463" y="5086483"/>
                  <a:ext cx="3014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dirty="0"/>
                    <a:t>1</a:t>
                  </a:r>
                  <a:endParaRPr lang="zh-CN" altLang="en-US" b="1" dirty="0"/>
                </a:p>
              </p:txBody>
            </p:sp>
            <p:sp>
              <p:nvSpPr>
                <p:cNvPr id="83" name="矩形 82"/>
                <p:cNvSpPr/>
                <p:nvPr/>
              </p:nvSpPr>
              <p:spPr>
                <a:xfrm>
                  <a:off x="596081" y="5740203"/>
                  <a:ext cx="30168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b="1" dirty="0" smtClean="0"/>
                    <a:t>3</a:t>
                  </a:r>
                  <a:endParaRPr lang="zh-CN" altLang="en-US" b="1" dirty="0"/>
                </a:p>
              </p:txBody>
            </p:sp>
            <p:sp>
              <p:nvSpPr>
                <p:cNvPr id="84" name="矩形 83"/>
                <p:cNvSpPr/>
                <p:nvPr/>
              </p:nvSpPr>
              <p:spPr>
                <a:xfrm>
                  <a:off x="-95302" y="6293467"/>
                  <a:ext cx="30168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b="1" dirty="0" smtClean="0"/>
                    <a:t>2</a:t>
                  </a:r>
                  <a:endParaRPr lang="zh-CN" altLang="en-US" b="1" dirty="0"/>
                </a:p>
              </p:txBody>
            </p:sp>
            <p:sp>
              <p:nvSpPr>
                <p:cNvPr id="85" name="矩形 84"/>
                <p:cNvSpPr/>
                <p:nvPr/>
              </p:nvSpPr>
              <p:spPr>
                <a:xfrm>
                  <a:off x="1281586" y="6299416"/>
                  <a:ext cx="30168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b="1" dirty="0" smtClean="0"/>
                    <a:t>4</a:t>
                  </a:r>
                  <a:endParaRPr lang="zh-CN" altLang="en-US" b="1" dirty="0"/>
                </a:p>
              </p:txBody>
            </p:sp>
            <p:sp>
              <p:nvSpPr>
                <p:cNvPr id="86" name="矩形 85"/>
                <p:cNvSpPr/>
                <p:nvPr/>
              </p:nvSpPr>
              <p:spPr>
                <a:xfrm>
                  <a:off x="1935782" y="5718880"/>
                  <a:ext cx="30168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b="1" dirty="0" smtClean="0"/>
                    <a:t>5</a:t>
                  </a:r>
                  <a:endParaRPr lang="zh-CN" altLang="en-US" b="1" dirty="0"/>
                </a:p>
              </p:txBody>
            </p:sp>
          </p:grpSp>
          <p:grpSp>
            <p:nvGrpSpPr>
              <p:cNvPr id="28" name="组合 27"/>
              <p:cNvGrpSpPr/>
              <p:nvPr/>
            </p:nvGrpSpPr>
            <p:grpSpPr>
              <a:xfrm>
                <a:off x="25542" y="2876914"/>
                <a:ext cx="173970" cy="1444338"/>
                <a:chOff x="5371754" y="3717514"/>
                <a:chExt cx="173970" cy="1444338"/>
              </a:xfrm>
            </p:grpSpPr>
            <p:sp>
              <p:nvSpPr>
                <p:cNvPr id="65" name="矩形 64"/>
                <p:cNvSpPr/>
                <p:nvPr/>
              </p:nvSpPr>
              <p:spPr bwMode="auto">
                <a:xfrm>
                  <a:off x="5371754" y="3717514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6" name="矩形 65"/>
                <p:cNvSpPr/>
                <p:nvPr/>
              </p:nvSpPr>
              <p:spPr bwMode="auto">
                <a:xfrm>
                  <a:off x="5371754" y="3898317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7" name="矩形 66"/>
                <p:cNvSpPr/>
                <p:nvPr/>
              </p:nvSpPr>
              <p:spPr bwMode="auto">
                <a:xfrm>
                  <a:off x="5377928" y="4079155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8" name="矩形 67"/>
                <p:cNvSpPr/>
                <p:nvPr/>
              </p:nvSpPr>
              <p:spPr bwMode="auto">
                <a:xfrm>
                  <a:off x="5377928" y="4259958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9" name="矩形 68"/>
                <p:cNvSpPr/>
                <p:nvPr/>
              </p:nvSpPr>
              <p:spPr bwMode="auto">
                <a:xfrm>
                  <a:off x="5374841" y="4445958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70" name="矩形 69"/>
                <p:cNvSpPr/>
                <p:nvPr/>
              </p:nvSpPr>
              <p:spPr bwMode="auto">
                <a:xfrm>
                  <a:off x="5374841" y="4626761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71" name="矩形 70"/>
                <p:cNvSpPr/>
                <p:nvPr/>
              </p:nvSpPr>
              <p:spPr bwMode="auto">
                <a:xfrm>
                  <a:off x="5381015" y="4807599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72" name="矩形 71"/>
                <p:cNvSpPr/>
                <p:nvPr/>
              </p:nvSpPr>
              <p:spPr bwMode="auto">
                <a:xfrm>
                  <a:off x="5381015" y="4988402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1294331" y="3146667"/>
                <a:ext cx="173970" cy="1444338"/>
                <a:chOff x="5183720" y="3725510"/>
                <a:chExt cx="173970" cy="1444338"/>
              </a:xfrm>
            </p:grpSpPr>
            <p:sp>
              <p:nvSpPr>
                <p:cNvPr id="57" name="矩形 56"/>
                <p:cNvSpPr/>
                <p:nvPr/>
              </p:nvSpPr>
              <p:spPr bwMode="auto">
                <a:xfrm>
                  <a:off x="5183720" y="3725510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8" name="矩形 57"/>
                <p:cNvSpPr/>
                <p:nvPr/>
              </p:nvSpPr>
              <p:spPr bwMode="auto">
                <a:xfrm>
                  <a:off x="5183720" y="3906313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9" name="矩形 58"/>
                <p:cNvSpPr/>
                <p:nvPr/>
              </p:nvSpPr>
              <p:spPr bwMode="auto">
                <a:xfrm>
                  <a:off x="5189894" y="4087149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0" name="矩形 59"/>
                <p:cNvSpPr/>
                <p:nvPr/>
              </p:nvSpPr>
              <p:spPr bwMode="auto">
                <a:xfrm>
                  <a:off x="5189894" y="4267954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1" name="矩形 60"/>
                <p:cNvSpPr/>
                <p:nvPr/>
              </p:nvSpPr>
              <p:spPr bwMode="auto">
                <a:xfrm>
                  <a:off x="5186807" y="4453953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2" name="矩形 61"/>
                <p:cNvSpPr/>
                <p:nvPr/>
              </p:nvSpPr>
              <p:spPr bwMode="auto">
                <a:xfrm>
                  <a:off x="5186807" y="4634756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3" name="矩形 62"/>
                <p:cNvSpPr/>
                <p:nvPr/>
              </p:nvSpPr>
              <p:spPr bwMode="auto">
                <a:xfrm>
                  <a:off x="5192981" y="4815595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4" name="矩形 63"/>
                <p:cNvSpPr/>
                <p:nvPr/>
              </p:nvSpPr>
              <p:spPr bwMode="auto">
                <a:xfrm>
                  <a:off x="5192981" y="4996398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0" name="组合 29"/>
              <p:cNvGrpSpPr/>
              <p:nvPr/>
            </p:nvGrpSpPr>
            <p:grpSpPr>
              <a:xfrm>
                <a:off x="2659560" y="3186495"/>
                <a:ext cx="173971" cy="1444338"/>
                <a:chOff x="5160503" y="3739212"/>
                <a:chExt cx="173971" cy="1444338"/>
              </a:xfrm>
            </p:grpSpPr>
            <p:sp>
              <p:nvSpPr>
                <p:cNvPr id="49" name="矩形 48"/>
                <p:cNvSpPr/>
                <p:nvPr/>
              </p:nvSpPr>
              <p:spPr bwMode="auto">
                <a:xfrm>
                  <a:off x="5160503" y="3739212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0" name="矩形 49"/>
                <p:cNvSpPr/>
                <p:nvPr/>
              </p:nvSpPr>
              <p:spPr bwMode="auto">
                <a:xfrm>
                  <a:off x="5160504" y="3920015"/>
                  <a:ext cx="164708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1" name="矩形 50"/>
                <p:cNvSpPr/>
                <p:nvPr/>
              </p:nvSpPr>
              <p:spPr bwMode="auto">
                <a:xfrm>
                  <a:off x="5166676" y="4100851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2" name="矩形 51"/>
                <p:cNvSpPr/>
                <p:nvPr/>
              </p:nvSpPr>
              <p:spPr bwMode="auto">
                <a:xfrm>
                  <a:off x="5166676" y="4281656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3" name="矩形 52"/>
                <p:cNvSpPr/>
                <p:nvPr/>
              </p:nvSpPr>
              <p:spPr bwMode="auto">
                <a:xfrm>
                  <a:off x="5163591" y="4467656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4" name="矩形 53"/>
                <p:cNvSpPr/>
                <p:nvPr/>
              </p:nvSpPr>
              <p:spPr bwMode="auto">
                <a:xfrm>
                  <a:off x="5163591" y="4648458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5" name="矩形 54"/>
                <p:cNvSpPr/>
                <p:nvPr/>
              </p:nvSpPr>
              <p:spPr bwMode="auto">
                <a:xfrm>
                  <a:off x="5169765" y="4829298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6" name="矩形 55"/>
                <p:cNvSpPr/>
                <p:nvPr/>
              </p:nvSpPr>
              <p:spPr bwMode="auto">
                <a:xfrm>
                  <a:off x="5169765" y="5010100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1" name="组合 30"/>
              <p:cNvGrpSpPr/>
              <p:nvPr/>
            </p:nvGrpSpPr>
            <p:grpSpPr>
              <a:xfrm>
                <a:off x="31591" y="5454231"/>
                <a:ext cx="173970" cy="1444338"/>
                <a:chOff x="4598339" y="3882245"/>
                <a:chExt cx="173970" cy="1444338"/>
              </a:xfrm>
            </p:grpSpPr>
            <p:sp>
              <p:nvSpPr>
                <p:cNvPr id="41" name="矩形 40"/>
                <p:cNvSpPr/>
                <p:nvPr/>
              </p:nvSpPr>
              <p:spPr bwMode="auto">
                <a:xfrm>
                  <a:off x="4598339" y="3882245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2" name="矩形 41"/>
                <p:cNvSpPr/>
                <p:nvPr/>
              </p:nvSpPr>
              <p:spPr bwMode="auto">
                <a:xfrm>
                  <a:off x="4598339" y="4063048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3" name="矩形 42"/>
                <p:cNvSpPr/>
                <p:nvPr/>
              </p:nvSpPr>
              <p:spPr bwMode="auto">
                <a:xfrm>
                  <a:off x="4604513" y="4243886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4" name="矩形 43"/>
                <p:cNvSpPr/>
                <p:nvPr/>
              </p:nvSpPr>
              <p:spPr bwMode="auto">
                <a:xfrm>
                  <a:off x="4604513" y="4424689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5" name="矩形 44"/>
                <p:cNvSpPr/>
                <p:nvPr/>
              </p:nvSpPr>
              <p:spPr bwMode="auto">
                <a:xfrm>
                  <a:off x="4601426" y="4610689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6" name="矩形 45"/>
                <p:cNvSpPr/>
                <p:nvPr/>
              </p:nvSpPr>
              <p:spPr bwMode="auto">
                <a:xfrm>
                  <a:off x="4601426" y="4791492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7" name="矩形 46"/>
                <p:cNvSpPr/>
                <p:nvPr/>
              </p:nvSpPr>
              <p:spPr bwMode="auto">
                <a:xfrm>
                  <a:off x="4607600" y="4972330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8" name="矩形 47"/>
                <p:cNvSpPr/>
                <p:nvPr/>
              </p:nvSpPr>
              <p:spPr bwMode="auto">
                <a:xfrm>
                  <a:off x="4607600" y="5153133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2" name="组合 31"/>
              <p:cNvGrpSpPr/>
              <p:nvPr/>
            </p:nvGrpSpPr>
            <p:grpSpPr>
              <a:xfrm>
                <a:off x="1428984" y="5454231"/>
                <a:ext cx="173970" cy="1444338"/>
                <a:chOff x="4599982" y="3888520"/>
                <a:chExt cx="173970" cy="1444338"/>
              </a:xfrm>
            </p:grpSpPr>
            <p:sp>
              <p:nvSpPr>
                <p:cNvPr id="33" name="矩形 32"/>
                <p:cNvSpPr/>
                <p:nvPr/>
              </p:nvSpPr>
              <p:spPr bwMode="auto">
                <a:xfrm>
                  <a:off x="4599982" y="3888520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4" name="矩形 33"/>
                <p:cNvSpPr/>
                <p:nvPr/>
              </p:nvSpPr>
              <p:spPr bwMode="auto">
                <a:xfrm>
                  <a:off x="4599982" y="4069323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5" name="矩形 34"/>
                <p:cNvSpPr/>
                <p:nvPr/>
              </p:nvSpPr>
              <p:spPr bwMode="auto">
                <a:xfrm>
                  <a:off x="4606156" y="4250161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6" name="矩形 35"/>
                <p:cNvSpPr/>
                <p:nvPr/>
              </p:nvSpPr>
              <p:spPr bwMode="auto">
                <a:xfrm>
                  <a:off x="4606156" y="4430964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7" name="矩形 36"/>
                <p:cNvSpPr/>
                <p:nvPr/>
              </p:nvSpPr>
              <p:spPr bwMode="auto">
                <a:xfrm>
                  <a:off x="4603069" y="4616964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8" name="矩形 37"/>
                <p:cNvSpPr/>
                <p:nvPr/>
              </p:nvSpPr>
              <p:spPr bwMode="auto">
                <a:xfrm>
                  <a:off x="4603069" y="4797767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9" name="矩形 38"/>
                <p:cNvSpPr/>
                <p:nvPr/>
              </p:nvSpPr>
              <p:spPr bwMode="auto">
                <a:xfrm>
                  <a:off x="4609243" y="4978605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0" name="矩形 39"/>
                <p:cNvSpPr/>
                <p:nvPr/>
              </p:nvSpPr>
              <p:spPr bwMode="auto">
                <a:xfrm>
                  <a:off x="4609243" y="5159408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矩形 20"/>
                <p:cNvSpPr/>
                <p:nvPr/>
              </p:nvSpPr>
              <p:spPr>
                <a:xfrm>
                  <a:off x="-57640" y="3085314"/>
                  <a:ext cx="47423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1" name="矩形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57640" y="3085314"/>
                  <a:ext cx="474232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矩形 21"/>
                <p:cNvSpPr/>
                <p:nvPr/>
              </p:nvSpPr>
              <p:spPr>
                <a:xfrm>
                  <a:off x="-77611" y="5215637"/>
                  <a:ext cx="47423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2" name="矩形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7611" y="5215637"/>
                  <a:ext cx="474232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矩形 22"/>
                <p:cNvSpPr/>
                <p:nvPr/>
              </p:nvSpPr>
              <p:spPr>
                <a:xfrm>
                  <a:off x="1220774" y="3197088"/>
                  <a:ext cx="47423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3" name="矩形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0774" y="3197088"/>
                  <a:ext cx="474232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矩形 23"/>
                <p:cNvSpPr/>
                <p:nvPr/>
              </p:nvSpPr>
              <p:spPr>
                <a:xfrm>
                  <a:off x="1135046" y="5215637"/>
                  <a:ext cx="473143" cy="37253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4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4" name="矩形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046" y="5215637"/>
                  <a:ext cx="473143" cy="372538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矩形 24"/>
                <p:cNvSpPr/>
                <p:nvPr/>
              </p:nvSpPr>
              <p:spPr>
                <a:xfrm>
                  <a:off x="1945852" y="2953154"/>
                  <a:ext cx="473143" cy="3767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5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5" name="矩形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5852" y="2953154"/>
                  <a:ext cx="473143" cy="37677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矩形 25"/>
                <p:cNvSpPr/>
                <p:nvPr/>
              </p:nvSpPr>
              <p:spPr>
                <a:xfrm>
                  <a:off x="586561" y="2886678"/>
                  <a:ext cx="54444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6" name="矩形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561" y="2886678"/>
                  <a:ext cx="544444" cy="369332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文本框 12"/>
              <p:cNvSpPr txBox="1"/>
              <p:nvPr/>
            </p:nvSpPr>
            <p:spPr>
              <a:xfrm>
                <a:off x="1898852" y="4154234"/>
                <a:ext cx="3501150" cy="1151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𝑙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)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𝑊</m:t>
                          </m:r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𝑙</m:t>
                          </m:r>
                          <m:r>
                            <a:rPr lang="en-US" altLang="zh-CN" i="1">
                              <a:latin typeface="Cambria Math"/>
                            </a:rPr>
                            <m:t>)</m:t>
                          </m:r>
                        </m:sup>
                      </m:sSup>
                      <m:sSubSup>
                        <m:sSub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𝑗</m:t>
                          </m:r>
                        </m:sub>
                        <m:sup>
                          <m:r>
                            <a:rPr lang="en-US" altLang="zh-CN" i="1">
                              <a:latin typeface="Cambria Math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𝑙</m:t>
                          </m:r>
                          <m:r>
                            <a:rPr lang="en-US" altLang="zh-CN" i="1">
                              <a:latin typeface="Cambria Math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altLang="zh-CN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𝑒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𝑗</m:t>
                          </m:r>
                        </m:sub>
                        <m:sup>
                          <m:r>
                            <a:rPr lang="en-US" altLang="zh-CN" i="1">
                              <a:latin typeface="Cambria Math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𝑙</m:t>
                          </m:r>
                          <m:r>
                            <a:rPr lang="en-US" altLang="zh-CN" i="1">
                              <a:latin typeface="Cambria Math"/>
                            </a:rPr>
                            <m:t>)</m:t>
                          </m:r>
                        </m:sup>
                      </m:sSubSup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/>
                        </a:rPr>
                        <m:t>𝐿𝑒𝑎𝑘𝑅𝑒𝐿𝑈</m:t>
                      </m:r>
                      <m:r>
                        <a:rPr lang="en-US" altLang="zh-CN" b="0" i="1" smtClean="0">
                          <a:latin typeface="Cambria Math"/>
                        </a:rPr>
                        <m:t>()</m:t>
                      </m:r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>
                              <a:latin typeface="Cambria Math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𝑙</m:t>
                          </m:r>
                          <m:r>
                            <a:rPr lang="en-US" altLang="zh-CN" i="1">
                              <a:latin typeface="Cambria Math"/>
                            </a:rPr>
                            <m:t>)</m:t>
                          </m:r>
                        </m:sup>
                      </m:sSubSup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𝑊</m:t>
                          </m:r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𝑙</m:t>
                          </m:r>
                          <m:r>
                            <a:rPr lang="en-US" altLang="zh-CN" i="1">
                              <a:latin typeface="Cambria Math"/>
                            </a:rPr>
                            <m:t>)</m:t>
                          </m:r>
                        </m:sup>
                      </m:sSup>
                      <m:sSubSup>
                        <m:sSub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𝑗</m:t>
                          </m:r>
                        </m:sub>
                        <m:sup>
                          <m:r>
                            <a:rPr lang="en-US" altLang="zh-CN" i="1">
                              <a:latin typeface="Cambria Math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𝑙</m:t>
                          </m:r>
                          <m:r>
                            <a:rPr lang="en-US" altLang="zh-CN" i="1">
                              <a:latin typeface="Cambria Math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altLang="zh-CN" dirty="0"/>
              </a:p>
            </p:txBody>
          </p:sp>
        </mc:Choice>
        <mc:Fallback>
          <p:sp>
            <p:nvSpPr>
              <p:cNvPr id="87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852" y="4154234"/>
                <a:ext cx="3501150" cy="1151662"/>
              </a:xfrm>
              <a:prstGeom prst="rect">
                <a:avLst/>
              </a:prstGeom>
              <a:blipFill rotWithShape="1">
                <a:blip r:embed="rId9"/>
                <a:stretch>
                  <a:fillRect t="-529" b="-63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714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E8D8-8790-40C0-B505-5C08F7D6F34C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69" name="组合 68"/>
          <p:cNvGrpSpPr/>
          <p:nvPr/>
        </p:nvGrpSpPr>
        <p:grpSpPr>
          <a:xfrm>
            <a:off x="449875" y="1451854"/>
            <a:ext cx="5622331" cy="2317750"/>
            <a:chOff x="1388069" y="711200"/>
            <a:chExt cx="5622331" cy="23177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/>
                <p:cNvSpPr/>
                <p:nvPr/>
              </p:nvSpPr>
              <p:spPr bwMode="auto">
                <a:xfrm>
                  <a:off x="1388069" y="942975"/>
                  <a:ext cx="892844" cy="1015395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3600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oMath>
                    </m:oMathPara>
                  </a14:m>
                  <a:endParaRPr lang="zh-CN" altLang="en-US" sz="6600" dirty="0"/>
                </a:p>
              </p:txBody>
            </p:sp>
          </mc:Choice>
          <mc:Fallback xmlns="">
            <p:sp>
              <p:nvSpPr>
                <p:cNvPr id="4" name="矩形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388069" y="942975"/>
                  <a:ext cx="892844" cy="101539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/>
                <p:cNvSpPr/>
                <p:nvPr/>
              </p:nvSpPr>
              <p:spPr bwMode="auto">
                <a:xfrm>
                  <a:off x="2436195" y="942975"/>
                  <a:ext cx="1273980" cy="1015395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36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3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zh-CN" altLang="en-US" sz="48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36195" y="942975"/>
                  <a:ext cx="1273980" cy="101539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矩形 8"/>
            <p:cNvSpPr/>
            <p:nvPr/>
          </p:nvSpPr>
          <p:spPr bwMode="auto">
            <a:xfrm>
              <a:off x="3865458" y="711200"/>
              <a:ext cx="1273980" cy="1478945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6600" i="1" dirty="0">
                <a:latin typeface="Cambria Math" panose="02040503050406030204" pitchFamily="18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3948514" y="942975"/>
              <a:ext cx="87378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i="1" dirty="0" smtClean="0">
                  <a:latin typeface="Cambria Math" panose="02040503050406030204" pitchFamily="18" charset="0"/>
                </a:rPr>
                <a:t>W</a:t>
              </a:r>
              <a:endParaRPr lang="zh-CN" altLang="en-US" sz="3600" i="1" dirty="0">
                <a:latin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/>
                <p:cNvSpPr/>
                <p:nvPr/>
              </p:nvSpPr>
              <p:spPr bwMode="auto">
                <a:xfrm>
                  <a:off x="5736420" y="942975"/>
                  <a:ext cx="1273980" cy="1015395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36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oMath>
                    </m:oMathPara>
                  </a14:m>
                  <a:endParaRPr lang="zh-CN" altLang="en-US" sz="66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736420" y="942975"/>
                  <a:ext cx="1273980" cy="101539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直接箭头连接符 11"/>
            <p:cNvCxnSpPr/>
            <p:nvPr/>
          </p:nvCxnSpPr>
          <p:spPr>
            <a:xfrm>
              <a:off x="5166446" y="1450673"/>
              <a:ext cx="45405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接箭头连接符 55"/>
            <p:cNvCxnSpPr/>
            <p:nvPr/>
          </p:nvCxnSpPr>
          <p:spPr>
            <a:xfrm>
              <a:off x="6373409" y="1958370"/>
              <a:ext cx="0" cy="10705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直接箭头连接符 58"/>
            <p:cNvCxnSpPr/>
            <p:nvPr/>
          </p:nvCxnSpPr>
          <p:spPr>
            <a:xfrm flipH="1">
              <a:off x="3073185" y="2951692"/>
              <a:ext cx="330022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直接箭头连接符 60"/>
            <p:cNvCxnSpPr/>
            <p:nvPr/>
          </p:nvCxnSpPr>
          <p:spPr>
            <a:xfrm flipH="1" flipV="1">
              <a:off x="3054328" y="1958370"/>
              <a:ext cx="18857" cy="9933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4" name="组合 83"/>
          <p:cNvGrpSpPr/>
          <p:nvPr/>
        </p:nvGrpSpPr>
        <p:grpSpPr>
          <a:xfrm>
            <a:off x="8106089" y="2542330"/>
            <a:ext cx="3056186" cy="1847408"/>
            <a:chOff x="3272043" y="3747528"/>
            <a:chExt cx="2322863" cy="1404128"/>
          </a:xfrm>
        </p:grpSpPr>
        <p:sp>
          <p:nvSpPr>
            <p:cNvPr id="70" name="椭圆 69"/>
            <p:cNvSpPr/>
            <p:nvPr/>
          </p:nvSpPr>
          <p:spPr bwMode="auto">
            <a:xfrm>
              <a:off x="3309898" y="4791135"/>
              <a:ext cx="338564" cy="338564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71" name="椭圆 70"/>
            <p:cNvSpPr/>
            <p:nvPr/>
          </p:nvSpPr>
          <p:spPr bwMode="auto">
            <a:xfrm>
              <a:off x="3991378" y="4308907"/>
              <a:ext cx="338564" cy="338564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altLang="zh-CN" dirty="0" smtClean="0"/>
                <a:t>3</a:t>
              </a:r>
              <a:endParaRPr lang="zh-CN" altLang="en-US" dirty="0"/>
            </a:p>
          </p:txBody>
        </p:sp>
        <p:sp>
          <p:nvSpPr>
            <p:cNvPr id="72" name="椭圆 71"/>
            <p:cNvSpPr/>
            <p:nvPr/>
          </p:nvSpPr>
          <p:spPr bwMode="auto">
            <a:xfrm>
              <a:off x="4595669" y="4813092"/>
              <a:ext cx="338564" cy="338564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altLang="zh-CN" dirty="0" smtClean="0"/>
                <a:t>4</a:t>
              </a:r>
              <a:endParaRPr lang="zh-CN" altLang="en-US" dirty="0"/>
            </a:p>
          </p:txBody>
        </p:sp>
        <p:sp>
          <p:nvSpPr>
            <p:cNvPr id="73" name="椭圆 72"/>
            <p:cNvSpPr/>
            <p:nvPr/>
          </p:nvSpPr>
          <p:spPr bwMode="auto">
            <a:xfrm>
              <a:off x="3272043" y="3747528"/>
              <a:ext cx="338564" cy="338564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74" name="椭圆 73"/>
            <p:cNvSpPr/>
            <p:nvPr/>
          </p:nvSpPr>
          <p:spPr bwMode="auto">
            <a:xfrm>
              <a:off x="5256342" y="4308907"/>
              <a:ext cx="338564" cy="338564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altLang="zh-CN" dirty="0" smtClean="0"/>
                <a:t>5</a:t>
              </a:r>
              <a:endParaRPr lang="zh-CN" altLang="en-US" dirty="0"/>
            </a:p>
          </p:txBody>
        </p:sp>
        <p:cxnSp>
          <p:nvCxnSpPr>
            <p:cNvPr id="75" name="直接连接符 74"/>
            <p:cNvCxnSpPr>
              <a:stCxn id="70" idx="6"/>
              <a:endCxn id="71" idx="3"/>
            </p:cNvCxnSpPr>
            <p:nvPr/>
          </p:nvCxnSpPr>
          <p:spPr>
            <a:xfrm flipV="1">
              <a:off x="3648462" y="4597889"/>
              <a:ext cx="392498" cy="3625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>
              <a:stCxn id="72" idx="6"/>
              <a:endCxn id="74" idx="3"/>
            </p:cNvCxnSpPr>
            <p:nvPr/>
          </p:nvCxnSpPr>
          <p:spPr>
            <a:xfrm flipV="1">
              <a:off x="4934233" y="4597889"/>
              <a:ext cx="371691" cy="38448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>
              <a:stCxn id="73" idx="5"/>
              <a:endCxn id="71" idx="1"/>
            </p:cNvCxnSpPr>
            <p:nvPr/>
          </p:nvCxnSpPr>
          <p:spPr>
            <a:xfrm>
              <a:off x="3561025" y="4036510"/>
              <a:ext cx="479935" cy="32197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>
              <a:stCxn id="71" idx="5"/>
              <a:endCxn id="72" idx="2"/>
            </p:cNvCxnSpPr>
            <p:nvPr/>
          </p:nvCxnSpPr>
          <p:spPr>
            <a:xfrm>
              <a:off x="4280360" y="4597889"/>
              <a:ext cx="315309" cy="38448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5" name="组合 84"/>
          <p:cNvGrpSpPr/>
          <p:nvPr/>
        </p:nvGrpSpPr>
        <p:grpSpPr>
          <a:xfrm>
            <a:off x="7162579" y="1250418"/>
            <a:ext cx="810702" cy="1737360"/>
            <a:chOff x="2248559" y="2997633"/>
            <a:chExt cx="810702" cy="17373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矩形 78"/>
                <p:cNvSpPr/>
                <p:nvPr/>
              </p:nvSpPr>
              <p:spPr bwMode="auto">
                <a:xfrm>
                  <a:off x="2248559" y="299763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9" name="矩形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2997633"/>
                  <a:ext cx="810702" cy="43434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矩形 79"/>
                <p:cNvSpPr/>
                <p:nvPr/>
              </p:nvSpPr>
              <p:spPr bwMode="auto">
                <a:xfrm>
                  <a:off x="2248559" y="343197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0" name="矩形 7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3431973"/>
                  <a:ext cx="810702" cy="43434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矩形 80"/>
                <p:cNvSpPr/>
                <p:nvPr/>
              </p:nvSpPr>
              <p:spPr bwMode="auto">
                <a:xfrm>
                  <a:off x="2248559" y="386631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1" name="矩形 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3866313"/>
                  <a:ext cx="810702" cy="43434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矩形 81"/>
                <p:cNvSpPr/>
                <p:nvPr/>
              </p:nvSpPr>
              <p:spPr bwMode="auto">
                <a:xfrm>
                  <a:off x="2248559" y="430065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2" name="矩形 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4300653"/>
                  <a:ext cx="810702" cy="43434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6" name="组合 85"/>
          <p:cNvGrpSpPr/>
          <p:nvPr/>
        </p:nvGrpSpPr>
        <p:grpSpPr>
          <a:xfrm>
            <a:off x="10596245" y="4059542"/>
            <a:ext cx="810702" cy="1737360"/>
            <a:chOff x="2248559" y="2997633"/>
            <a:chExt cx="810702" cy="17373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矩形 86"/>
                <p:cNvSpPr/>
                <p:nvPr/>
              </p:nvSpPr>
              <p:spPr bwMode="auto">
                <a:xfrm>
                  <a:off x="2248559" y="299763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7" name="矩形 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2997633"/>
                  <a:ext cx="810702" cy="43434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矩形 87"/>
                <p:cNvSpPr/>
                <p:nvPr/>
              </p:nvSpPr>
              <p:spPr bwMode="auto">
                <a:xfrm>
                  <a:off x="2248559" y="343197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8" name="矩形 8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3431973"/>
                  <a:ext cx="810702" cy="43434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矩形 88"/>
                <p:cNvSpPr/>
                <p:nvPr/>
              </p:nvSpPr>
              <p:spPr bwMode="auto">
                <a:xfrm>
                  <a:off x="2248559" y="386631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9" name="矩形 8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3866313"/>
                  <a:ext cx="810702" cy="43434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矩形 89"/>
                <p:cNvSpPr/>
                <p:nvPr/>
              </p:nvSpPr>
              <p:spPr bwMode="auto">
                <a:xfrm>
                  <a:off x="2248559" y="430065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0" name="矩形 8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4300653"/>
                  <a:ext cx="810702" cy="43434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1" name="组合 90"/>
          <p:cNvGrpSpPr/>
          <p:nvPr/>
        </p:nvGrpSpPr>
        <p:grpSpPr>
          <a:xfrm>
            <a:off x="9632641" y="1558422"/>
            <a:ext cx="810702" cy="1737360"/>
            <a:chOff x="2248559" y="2997633"/>
            <a:chExt cx="810702" cy="17373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矩形 91"/>
                <p:cNvSpPr/>
                <p:nvPr/>
              </p:nvSpPr>
              <p:spPr bwMode="auto">
                <a:xfrm>
                  <a:off x="2248559" y="299763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2" name="矩形 9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2997633"/>
                  <a:ext cx="810702" cy="43434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矩形 92"/>
                <p:cNvSpPr/>
                <p:nvPr/>
              </p:nvSpPr>
              <p:spPr bwMode="auto">
                <a:xfrm>
                  <a:off x="2248559" y="343197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3" name="矩形 9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3431973"/>
                  <a:ext cx="810702" cy="43434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矩形 93"/>
                <p:cNvSpPr/>
                <p:nvPr/>
              </p:nvSpPr>
              <p:spPr bwMode="auto">
                <a:xfrm>
                  <a:off x="2248559" y="386631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4" name="矩形 9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3866313"/>
                  <a:ext cx="810702" cy="43434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矩形 94"/>
                <p:cNvSpPr/>
                <p:nvPr/>
              </p:nvSpPr>
              <p:spPr bwMode="auto">
                <a:xfrm>
                  <a:off x="2248559" y="430065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5" name="矩形 9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4300653"/>
                  <a:ext cx="810702" cy="43434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6" name="组合 95"/>
          <p:cNvGrpSpPr/>
          <p:nvPr/>
        </p:nvGrpSpPr>
        <p:grpSpPr>
          <a:xfrm>
            <a:off x="7153310" y="3679494"/>
            <a:ext cx="810702" cy="1737360"/>
            <a:chOff x="2248559" y="2997633"/>
            <a:chExt cx="810702" cy="17373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矩形 96"/>
                <p:cNvSpPr/>
                <p:nvPr/>
              </p:nvSpPr>
              <p:spPr bwMode="auto">
                <a:xfrm>
                  <a:off x="2248559" y="299763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7" name="矩形 9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2997633"/>
                  <a:ext cx="810702" cy="434340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矩形 97"/>
                <p:cNvSpPr/>
                <p:nvPr/>
              </p:nvSpPr>
              <p:spPr bwMode="auto">
                <a:xfrm>
                  <a:off x="2248559" y="343197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8" name="矩形 9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3431973"/>
                  <a:ext cx="810702" cy="434340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矩形 98"/>
                <p:cNvSpPr/>
                <p:nvPr/>
              </p:nvSpPr>
              <p:spPr bwMode="auto">
                <a:xfrm>
                  <a:off x="2248559" y="386631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9" name="矩形 9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3866313"/>
                  <a:ext cx="810702" cy="434340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矩形 99"/>
                <p:cNvSpPr/>
                <p:nvPr/>
              </p:nvSpPr>
              <p:spPr bwMode="auto">
                <a:xfrm>
                  <a:off x="2248559" y="430065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0" name="矩形 9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4300653"/>
                  <a:ext cx="810702" cy="434340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组合 100"/>
          <p:cNvGrpSpPr/>
          <p:nvPr/>
        </p:nvGrpSpPr>
        <p:grpSpPr>
          <a:xfrm>
            <a:off x="11246624" y="1580181"/>
            <a:ext cx="810702" cy="1737360"/>
            <a:chOff x="2248559" y="2997633"/>
            <a:chExt cx="810702" cy="17373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矩形 101"/>
                <p:cNvSpPr/>
                <p:nvPr/>
              </p:nvSpPr>
              <p:spPr bwMode="auto">
                <a:xfrm>
                  <a:off x="2248559" y="299763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2" name="矩形 10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2997633"/>
                  <a:ext cx="810702" cy="434340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矩形 102"/>
                <p:cNvSpPr/>
                <p:nvPr/>
              </p:nvSpPr>
              <p:spPr bwMode="auto">
                <a:xfrm>
                  <a:off x="2248559" y="343197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3" name="矩形 10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3431973"/>
                  <a:ext cx="810702" cy="434340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矩形 103"/>
                <p:cNvSpPr/>
                <p:nvPr/>
              </p:nvSpPr>
              <p:spPr bwMode="auto">
                <a:xfrm>
                  <a:off x="2248559" y="386631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4" name="矩形 10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3866313"/>
                  <a:ext cx="810702" cy="434340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矩形 104"/>
                <p:cNvSpPr/>
                <p:nvPr/>
              </p:nvSpPr>
              <p:spPr bwMode="auto">
                <a:xfrm>
                  <a:off x="2248559" y="430065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5" name="矩形 10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4300653"/>
                  <a:ext cx="810702" cy="434340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矩形 106"/>
              <p:cNvSpPr/>
              <p:nvPr/>
            </p:nvSpPr>
            <p:spPr bwMode="auto">
              <a:xfrm>
                <a:off x="1479144" y="4352667"/>
                <a:ext cx="1273980" cy="101539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zh-CN" altLang="en-US" sz="6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7" name="矩形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79144" y="4352667"/>
                <a:ext cx="1273980" cy="1015395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直接箭头连接符 116"/>
          <p:cNvCxnSpPr/>
          <p:nvPr/>
        </p:nvCxnSpPr>
        <p:spPr>
          <a:xfrm>
            <a:off x="2134991" y="3714419"/>
            <a:ext cx="12807" cy="616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620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E8D8-8790-40C0-B505-5C08F7D6F34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5471598" y="377434"/>
            <a:ext cx="32174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Test </a:t>
            </a:r>
            <a:r>
              <a:rPr lang="zh-CN" altLang="en-US" dirty="0" smtClean="0"/>
              <a:t>387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569" y="0"/>
            <a:ext cx="9034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6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E8D8-8790-40C0-B505-5C08F7D6F34C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 bwMode="auto">
              <a:xfrm>
                <a:off x="3849526" y="20494"/>
                <a:ext cx="3162300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𝑎𝑡𝑜𝑚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𝑎𝑡𝑜𝑚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dirty="0" smtClean="0"/>
                  <a:t>,…,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𝑎𝑡𝑜𝑚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9526" y="20494"/>
                <a:ext cx="3162300" cy="434340"/>
              </a:xfrm>
              <a:prstGeom prst="rect">
                <a:avLst/>
              </a:prstGeom>
              <a:blipFill rotWithShape="0">
                <a:blip r:embed="rId2"/>
                <a:stretch>
                  <a:fillRect t="-2703" b="-6757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 bwMode="auto">
              <a:xfrm>
                <a:off x="3849526" y="454834"/>
                <a:ext cx="3162300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altLang="zh-CN" dirty="0"/>
                        <m:t>,…, </m:t>
                      </m:r>
                      <m:sSubSup>
                        <m:sSub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9526" y="454834"/>
                <a:ext cx="3162300" cy="43434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 bwMode="auto">
              <a:xfrm>
                <a:off x="3849526" y="889174"/>
                <a:ext cx="3162300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𝑎𝑡𝑜𝑚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𝑎𝑡𝑜𝑚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dirty="0"/>
                  <a:t>,…,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𝑎𝑡𝑜𝑚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9526" y="889174"/>
                <a:ext cx="3162300" cy="434340"/>
              </a:xfrm>
              <a:prstGeom prst="rect">
                <a:avLst/>
              </a:prstGeom>
              <a:blipFill rotWithShape="0">
                <a:blip r:embed="rId4"/>
                <a:stretch>
                  <a:fillRect t="-4110" b="-8219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 bwMode="auto">
              <a:xfrm>
                <a:off x="3849526" y="1323514"/>
                <a:ext cx="3162300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𝑎𝑡𝑜𝑚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𝑎𝑡𝑜𝑚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dirty="0"/>
                  <a:t>,…,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𝑎𝑡𝑜𝑚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9526" y="1323514"/>
                <a:ext cx="3162300" cy="434340"/>
              </a:xfrm>
              <a:prstGeom prst="rect">
                <a:avLst/>
              </a:prstGeom>
              <a:blipFill rotWithShape="0">
                <a:blip r:embed="rId5"/>
                <a:stretch>
                  <a:fillRect t="-2740" b="-8219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 bwMode="auto">
              <a:xfrm>
                <a:off x="3849526" y="1757854"/>
                <a:ext cx="3162300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𝑎𝑡𝑜𝑚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𝑎𝑡𝑜𝑚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dirty="0"/>
                  <a:t>,…,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𝑎𝑡𝑜𝑚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9526" y="1757854"/>
                <a:ext cx="3162300" cy="434340"/>
              </a:xfrm>
              <a:prstGeom prst="rect">
                <a:avLst/>
              </a:prstGeom>
              <a:blipFill rotWithShape="0">
                <a:blip r:embed="rId6"/>
                <a:stretch>
                  <a:fillRect t="-2703" b="-6757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箭头连接符 18"/>
          <p:cNvCxnSpPr>
            <a:stCxn id="17" idx="2"/>
          </p:cNvCxnSpPr>
          <p:nvPr/>
        </p:nvCxnSpPr>
        <p:spPr>
          <a:xfrm>
            <a:off x="5430676" y="2192194"/>
            <a:ext cx="17624" cy="234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 bwMode="auto">
              <a:xfrm>
                <a:off x="3849526" y="242626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9526" y="2426261"/>
                <a:ext cx="810702" cy="43434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 bwMode="auto">
              <a:xfrm>
                <a:off x="3849526" y="286060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9526" y="2860601"/>
                <a:ext cx="810702" cy="43434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 bwMode="auto">
              <a:xfrm>
                <a:off x="3849526" y="329494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9526" y="3294941"/>
                <a:ext cx="810702" cy="43434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 bwMode="auto">
              <a:xfrm>
                <a:off x="3849526" y="372928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9526" y="3729281"/>
                <a:ext cx="810702" cy="43434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 bwMode="auto">
              <a:xfrm>
                <a:off x="3849526" y="416362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9526" y="4163621"/>
                <a:ext cx="810702" cy="43434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 bwMode="auto">
              <a:xfrm>
                <a:off x="4787117" y="242626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7117" y="2426261"/>
                <a:ext cx="810702" cy="43434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 bwMode="auto">
              <a:xfrm>
                <a:off x="4787117" y="286060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7117" y="2860601"/>
                <a:ext cx="810702" cy="43434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 bwMode="auto">
              <a:xfrm>
                <a:off x="4787117" y="329494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7117" y="3294941"/>
                <a:ext cx="810702" cy="43434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 bwMode="auto">
              <a:xfrm>
                <a:off x="4787117" y="372928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7117" y="3729281"/>
                <a:ext cx="810702" cy="43434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 bwMode="auto">
              <a:xfrm>
                <a:off x="4787117" y="416362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7117" y="4163621"/>
                <a:ext cx="810702" cy="43434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 bwMode="auto">
              <a:xfrm>
                <a:off x="6166504" y="242626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66504" y="2426261"/>
                <a:ext cx="810702" cy="43434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 bwMode="auto">
              <a:xfrm>
                <a:off x="6166504" y="286060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66504" y="2860601"/>
                <a:ext cx="810702" cy="43434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 bwMode="auto">
              <a:xfrm>
                <a:off x="6166504" y="329494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66504" y="3294941"/>
                <a:ext cx="810702" cy="43434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 bwMode="auto">
              <a:xfrm>
                <a:off x="6166504" y="372928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66504" y="3729281"/>
                <a:ext cx="810702" cy="43434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 bwMode="auto">
              <a:xfrm>
                <a:off x="6166504" y="416362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66504" y="4163621"/>
                <a:ext cx="810702" cy="43434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/>
          <p:cNvSpPr txBox="1"/>
          <p:nvPr/>
        </p:nvSpPr>
        <p:spPr>
          <a:xfrm>
            <a:off x="5724708" y="3294941"/>
            <a:ext cx="34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p:sp>
        <p:nvSpPr>
          <p:cNvPr id="39" name="左大括号 38"/>
          <p:cNvSpPr/>
          <p:nvPr/>
        </p:nvSpPr>
        <p:spPr>
          <a:xfrm>
            <a:off x="1997428" y="4813300"/>
            <a:ext cx="283010" cy="19177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 bwMode="auto">
              <a:xfrm>
                <a:off x="2284206" y="468630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4206" y="4686300"/>
                <a:ext cx="810702" cy="43434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 bwMode="auto">
              <a:xfrm>
                <a:off x="2284206" y="512064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4206" y="5120640"/>
                <a:ext cx="810702" cy="43434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 bwMode="auto">
              <a:xfrm>
                <a:off x="2284206" y="555498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4206" y="5554980"/>
                <a:ext cx="810702" cy="43434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 bwMode="auto">
              <a:xfrm>
                <a:off x="2284206" y="598932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4206" y="5989320"/>
                <a:ext cx="810702" cy="43434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 bwMode="auto">
              <a:xfrm>
                <a:off x="2284206" y="642366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4206" y="6423660"/>
                <a:ext cx="810702" cy="434340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334536" y="5589230"/>
                <a:ext cx="16836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𝑚𝑒𝑎𝑛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𝑚𝑒𝑎𝑛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36" y="5589230"/>
                <a:ext cx="1683666" cy="369332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左大括号 58"/>
          <p:cNvSpPr/>
          <p:nvPr/>
        </p:nvSpPr>
        <p:spPr>
          <a:xfrm>
            <a:off x="8318973" y="4858385"/>
            <a:ext cx="434340" cy="19177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/>
              <p:cNvSpPr/>
              <p:nvPr/>
            </p:nvSpPr>
            <p:spPr bwMode="auto">
              <a:xfrm>
                <a:off x="8792683" y="4705985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0" name="矩形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92683" y="4705985"/>
                <a:ext cx="810702" cy="434340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/>
              <p:cNvSpPr/>
              <p:nvPr/>
            </p:nvSpPr>
            <p:spPr bwMode="auto">
              <a:xfrm>
                <a:off x="8792683" y="5140325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92683" y="5140325"/>
                <a:ext cx="810702" cy="434340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/>
              <p:cNvSpPr/>
              <p:nvPr/>
            </p:nvSpPr>
            <p:spPr bwMode="auto">
              <a:xfrm>
                <a:off x="8792683" y="5574665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2" name="矩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92683" y="5574665"/>
                <a:ext cx="810702" cy="434340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/>
              <p:cNvSpPr/>
              <p:nvPr/>
            </p:nvSpPr>
            <p:spPr bwMode="auto">
              <a:xfrm>
                <a:off x="8792683" y="6009005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3" name="矩形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92683" y="6009005"/>
                <a:ext cx="810702" cy="434340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/>
              <p:cNvSpPr/>
              <p:nvPr/>
            </p:nvSpPr>
            <p:spPr bwMode="auto">
              <a:xfrm>
                <a:off x="8792683" y="6443345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4" name="矩形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92683" y="6443345"/>
                <a:ext cx="810702" cy="434340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文本框 65"/>
          <p:cNvSpPr txBox="1"/>
          <p:nvPr/>
        </p:nvSpPr>
        <p:spPr>
          <a:xfrm>
            <a:off x="6255693" y="5648682"/>
            <a:ext cx="34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/>
              <p:cNvSpPr/>
              <p:nvPr/>
            </p:nvSpPr>
            <p:spPr>
              <a:xfrm>
                <a:off x="6662670" y="5610910"/>
                <a:ext cx="16836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𝑚𝑒𝑎𝑛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𝑚𝑒𝑎𝑛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9" name="矩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670" y="5610910"/>
                <a:ext cx="1683666" cy="369332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左大括号 79"/>
          <p:cNvSpPr/>
          <p:nvPr/>
        </p:nvSpPr>
        <p:spPr>
          <a:xfrm>
            <a:off x="4882092" y="4838700"/>
            <a:ext cx="434340" cy="19177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/>
              <p:cNvSpPr/>
              <p:nvPr/>
            </p:nvSpPr>
            <p:spPr bwMode="auto">
              <a:xfrm>
                <a:off x="5355802" y="468630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1" name="矩形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55802" y="4686300"/>
                <a:ext cx="810702" cy="434340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 81"/>
              <p:cNvSpPr/>
              <p:nvPr/>
            </p:nvSpPr>
            <p:spPr bwMode="auto">
              <a:xfrm>
                <a:off x="5355802" y="512064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2" name="矩形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55802" y="5120640"/>
                <a:ext cx="810702" cy="434340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矩形 82"/>
              <p:cNvSpPr/>
              <p:nvPr/>
            </p:nvSpPr>
            <p:spPr bwMode="auto">
              <a:xfrm>
                <a:off x="5355802" y="555498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3" name="矩形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55802" y="5554980"/>
                <a:ext cx="810702" cy="434340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矩形 83"/>
              <p:cNvSpPr/>
              <p:nvPr/>
            </p:nvSpPr>
            <p:spPr bwMode="auto">
              <a:xfrm>
                <a:off x="5355802" y="598932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4" name="矩形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55802" y="5989320"/>
                <a:ext cx="810702" cy="434340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矩形 84"/>
              <p:cNvSpPr/>
              <p:nvPr/>
            </p:nvSpPr>
            <p:spPr bwMode="auto">
              <a:xfrm>
                <a:off x="5355802" y="642366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5" name="矩形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55802" y="6423660"/>
                <a:ext cx="810702" cy="434340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/>
              <p:cNvSpPr/>
              <p:nvPr/>
            </p:nvSpPr>
            <p:spPr>
              <a:xfrm>
                <a:off x="3170221" y="5628997"/>
                <a:ext cx="16836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𝑚𝑒𝑎𝑛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𝑚𝑒𝑎𝑛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6" name="矩形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221" y="5628997"/>
                <a:ext cx="1683666" cy="369332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直接箭头连接符 91"/>
          <p:cNvCxnSpPr/>
          <p:nvPr/>
        </p:nvCxnSpPr>
        <p:spPr>
          <a:xfrm>
            <a:off x="5251432" y="4525097"/>
            <a:ext cx="17624" cy="234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1" name="直接箭头连接符 210"/>
          <p:cNvCxnSpPr>
            <a:stCxn id="27" idx="2"/>
          </p:cNvCxnSpPr>
          <p:nvPr/>
        </p:nvCxnSpPr>
        <p:spPr>
          <a:xfrm flipH="1">
            <a:off x="2795628" y="4597961"/>
            <a:ext cx="1459249" cy="161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3" name="直接箭头连接符 212"/>
          <p:cNvCxnSpPr>
            <a:stCxn id="37" idx="2"/>
            <a:endCxn id="60" idx="0"/>
          </p:cNvCxnSpPr>
          <p:nvPr/>
        </p:nvCxnSpPr>
        <p:spPr>
          <a:xfrm>
            <a:off x="6571855" y="4597961"/>
            <a:ext cx="2626179" cy="108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6" name="椭圆 215"/>
          <p:cNvSpPr/>
          <p:nvPr/>
        </p:nvSpPr>
        <p:spPr bwMode="auto">
          <a:xfrm>
            <a:off x="8607700" y="2674422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17" name="椭圆 216"/>
          <p:cNvSpPr/>
          <p:nvPr/>
        </p:nvSpPr>
        <p:spPr bwMode="auto">
          <a:xfrm>
            <a:off x="9289180" y="2192194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218" name="椭圆 217"/>
          <p:cNvSpPr/>
          <p:nvPr/>
        </p:nvSpPr>
        <p:spPr bwMode="auto">
          <a:xfrm>
            <a:off x="9893471" y="2696379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219" name="椭圆 218"/>
          <p:cNvSpPr/>
          <p:nvPr/>
        </p:nvSpPr>
        <p:spPr bwMode="auto">
          <a:xfrm>
            <a:off x="8569845" y="1630815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20" name="椭圆 219"/>
          <p:cNvSpPr/>
          <p:nvPr/>
        </p:nvSpPr>
        <p:spPr bwMode="auto">
          <a:xfrm>
            <a:off x="10554144" y="2192194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5</a:t>
            </a:r>
            <a:endParaRPr lang="zh-CN" altLang="en-US" dirty="0"/>
          </a:p>
        </p:txBody>
      </p:sp>
      <p:cxnSp>
        <p:nvCxnSpPr>
          <p:cNvPr id="221" name="直接连接符 220"/>
          <p:cNvCxnSpPr>
            <a:stCxn id="216" idx="6"/>
            <a:endCxn id="217" idx="3"/>
          </p:cNvCxnSpPr>
          <p:nvPr/>
        </p:nvCxnSpPr>
        <p:spPr>
          <a:xfrm flipV="1">
            <a:off x="8946264" y="2481176"/>
            <a:ext cx="392498" cy="3625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直接连接符 221"/>
          <p:cNvCxnSpPr>
            <a:stCxn id="218" idx="6"/>
            <a:endCxn id="220" idx="3"/>
          </p:cNvCxnSpPr>
          <p:nvPr/>
        </p:nvCxnSpPr>
        <p:spPr>
          <a:xfrm flipV="1">
            <a:off x="10232035" y="2481176"/>
            <a:ext cx="371691" cy="3844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3" name="直接连接符 222"/>
          <p:cNvCxnSpPr>
            <a:stCxn id="219" idx="5"/>
            <a:endCxn id="217" idx="1"/>
          </p:cNvCxnSpPr>
          <p:nvPr/>
        </p:nvCxnSpPr>
        <p:spPr>
          <a:xfrm>
            <a:off x="8858827" y="1919797"/>
            <a:ext cx="479935" cy="3219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4" name="直接连接符 223"/>
          <p:cNvCxnSpPr>
            <a:stCxn id="217" idx="5"/>
            <a:endCxn id="218" idx="2"/>
          </p:cNvCxnSpPr>
          <p:nvPr/>
        </p:nvCxnSpPr>
        <p:spPr>
          <a:xfrm>
            <a:off x="9578162" y="2481176"/>
            <a:ext cx="315309" cy="3844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矩形 224"/>
              <p:cNvSpPr/>
              <p:nvPr/>
            </p:nvSpPr>
            <p:spPr>
              <a:xfrm>
                <a:off x="2504268" y="783178"/>
                <a:ext cx="102098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60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5" name="矩形 2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268" y="783178"/>
                <a:ext cx="1020984" cy="646331"/>
              </a:xfrm>
              <a:prstGeom prst="rect">
                <a:avLst/>
              </a:prstGeom>
              <a:blipFill rotWithShape="0"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192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>
            <a:lumMod val="40000"/>
            <a:lumOff val="60000"/>
          </a:schemeClr>
        </a:solidFill>
        <a:ln>
          <a:solidFill>
            <a:schemeClr val="accent1"/>
          </a:solidFill>
        </a:ln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algn="ctr">
          <a:defRPr dirty="0"/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12879</TotalTime>
  <Words>2764</Words>
  <Application>Microsoft Office PowerPoint</Application>
  <PresentationFormat>自定义</PresentationFormat>
  <Paragraphs>372</Paragraphs>
  <Slides>20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1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Duan Wenshu</dc:creator>
  <cp:lastModifiedBy>admin</cp:lastModifiedBy>
  <cp:revision>747</cp:revision>
  <dcterms:created xsi:type="dcterms:W3CDTF">2019-08-28T01:17:22Z</dcterms:created>
  <dcterms:modified xsi:type="dcterms:W3CDTF">2021-02-04T17:36:25Z</dcterms:modified>
</cp:coreProperties>
</file>